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29" r:id="rId5"/>
    <p:sldId id="328" r:id="rId6"/>
    <p:sldId id="330" r:id="rId7"/>
    <p:sldId id="264" r:id="rId8"/>
    <p:sldId id="324" r:id="rId9"/>
    <p:sldId id="326" r:id="rId10"/>
    <p:sldId id="282" r:id="rId11"/>
    <p:sldId id="322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6" r:id="rId20"/>
    <p:sldId id="287" r:id="rId21"/>
    <p:sldId id="288" r:id="rId22"/>
    <p:sldId id="289" r:id="rId23"/>
    <p:sldId id="331" r:id="rId24"/>
    <p:sldId id="332" r:id="rId25"/>
    <p:sldId id="334" r:id="rId26"/>
    <p:sldId id="333" r:id="rId27"/>
    <p:sldId id="335" r:id="rId28"/>
    <p:sldId id="336" r:id="rId29"/>
    <p:sldId id="337" r:id="rId30"/>
    <p:sldId id="340" r:id="rId31"/>
    <p:sldId id="341" r:id="rId32"/>
    <p:sldId id="292" r:id="rId33"/>
    <p:sldId id="349" r:id="rId34"/>
    <p:sldId id="343" r:id="rId35"/>
    <p:sldId id="344" r:id="rId36"/>
    <p:sldId id="345" r:id="rId37"/>
    <p:sldId id="346" r:id="rId38"/>
    <p:sldId id="347" r:id="rId39"/>
    <p:sldId id="348" r:id="rId40"/>
    <p:sldId id="350" r:id="rId41"/>
    <p:sldId id="342" r:id="rId42"/>
    <p:sldId id="304" r:id="rId43"/>
    <p:sldId id="306" r:id="rId44"/>
    <p:sldId id="311" r:id="rId45"/>
    <p:sldId id="309" r:id="rId46"/>
    <p:sldId id="308" r:id="rId47"/>
    <p:sldId id="317" r:id="rId48"/>
    <p:sldId id="319" r:id="rId49"/>
    <p:sldId id="320" r:id="rId5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A5CC-C2DF-47AF-982A-3955D96F8461}" type="datetimeFigureOut">
              <a:rPr lang="pl-PL" smtClean="0"/>
              <a:pPr/>
              <a:t>2016-02-11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C0A07-F08F-478E-9671-719E92F1CFD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tessori-centrum.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Maria Montessori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 o wychowaniu dziecka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w rodzinie</a:t>
            </a:r>
            <a:r>
              <a:rPr lang="pl-PL" b="1" smtClean="0">
                <a:solidFill>
                  <a:srgbClr val="0070C0"/>
                </a:solidFill>
              </a:rPr>
              <a:t>. </a:t>
            </a:r>
            <a:br>
              <a:rPr lang="pl-PL" b="1" smtClean="0">
                <a:solidFill>
                  <a:srgbClr val="0070C0"/>
                </a:solidFill>
              </a:rPr>
            </a:br>
            <a:r>
              <a:rPr lang="pl-PL" b="1" smtClean="0">
                <a:solidFill>
                  <a:srgbClr val="0070C0"/>
                </a:solidFill>
              </a:rPr>
              <a:t>Odniesienie do współczesności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11 lutego 2016 r.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Film: Prawdziwa historia Marii Montessori</a:t>
            </a:r>
            <a:endParaRPr lang="pl-PL" dirty="0"/>
          </a:p>
        </p:txBody>
      </p:sp>
      <p:pic>
        <p:nvPicPr>
          <p:cNvPr id="4" name="Picture 2" descr="C:\Documents and Settings\Małgosia\Moje dokumenty\Moje obrazy\4afb7147957d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1928802"/>
            <a:ext cx="2533650" cy="3810000"/>
          </a:xfrm>
          <a:noFill/>
        </p:spPr>
      </p:pic>
      <p:pic>
        <p:nvPicPr>
          <p:cNvPr id="1026" name="Picture 2" descr="C:\Documents and Settings\Małgosia\Moje dokumenty\Moje obrazy\4b57d8cca5dd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71810"/>
            <a:ext cx="1714500" cy="1133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Prawdziwa historia Marii Montessori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err="1" smtClean="0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b="1" dirty="0" err="1" smtClean="0">
                <a:latin typeface="Times New Roman" pitchFamily="18" charset="0"/>
                <a:cs typeface="Times New Roman" pitchFamily="18" charset="0"/>
              </a:rPr>
              <a:t>vita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pl-PL" sz="1800" b="1" dirty="0" err="1" smtClean="0">
                <a:latin typeface="Times New Roman" pitchFamily="18" charset="0"/>
                <a:cs typeface="Times New Roman" pitchFamily="18" charset="0"/>
              </a:rPr>
              <a:t>bambini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endParaRPr lang="pl-PL" b="1" dirty="0" smtClean="0"/>
          </a:p>
          <a:p>
            <a:pPr>
              <a:buFontTx/>
              <a:buNone/>
            </a:pPr>
            <a:r>
              <a:rPr lang="pl-PL" b="1" dirty="0" smtClean="0"/>
              <a:t>Gatunek:</a:t>
            </a:r>
            <a:r>
              <a:rPr lang="pl-PL" dirty="0" smtClean="0"/>
              <a:t> Film biograficzny</a:t>
            </a:r>
          </a:p>
          <a:p>
            <a:pPr>
              <a:buFontTx/>
              <a:buNone/>
            </a:pPr>
            <a:r>
              <a:rPr lang="pl-PL" b="1" dirty="0" smtClean="0"/>
              <a:t>Kraj:</a:t>
            </a:r>
            <a:r>
              <a:rPr lang="pl-PL" dirty="0" smtClean="0"/>
              <a:t> Włochy</a:t>
            </a:r>
          </a:p>
          <a:p>
            <a:pPr>
              <a:buFontTx/>
              <a:buNone/>
            </a:pPr>
            <a:r>
              <a:rPr lang="pl-PL" b="1" dirty="0" smtClean="0"/>
              <a:t>Rok produkcji:</a:t>
            </a:r>
            <a:r>
              <a:rPr lang="pl-PL" dirty="0" smtClean="0"/>
              <a:t> 2007</a:t>
            </a:r>
          </a:p>
          <a:p>
            <a:pPr>
              <a:buFontTx/>
              <a:buNone/>
            </a:pPr>
            <a:r>
              <a:rPr lang="pl-PL" b="1" dirty="0" smtClean="0"/>
              <a:t>Reżyseria:</a:t>
            </a:r>
            <a:r>
              <a:rPr lang="pl-PL" dirty="0" smtClean="0"/>
              <a:t> </a:t>
            </a:r>
            <a:r>
              <a:rPr lang="pl-PL" dirty="0" err="1" smtClean="0"/>
              <a:t>Gianluca</a:t>
            </a:r>
            <a:r>
              <a:rPr lang="pl-PL" dirty="0" smtClean="0"/>
              <a:t> Maria </a:t>
            </a:r>
            <a:r>
              <a:rPr lang="pl-PL" dirty="0" err="1" smtClean="0"/>
              <a:t>Tavarelli</a:t>
            </a:r>
            <a:endParaRPr lang="pl-PL" dirty="0" smtClean="0"/>
          </a:p>
          <a:p>
            <a:pPr>
              <a:buFontTx/>
              <a:buNone/>
            </a:pPr>
            <a:r>
              <a:rPr lang="pl-PL" b="1" dirty="0" smtClean="0"/>
              <a:t>Obsada:</a:t>
            </a:r>
            <a:r>
              <a:rPr lang="pl-PL" dirty="0" smtClean="0"/>
              <a:t> Paola </a:t>
            </a:r>
            <a:r>
              <a:rPr lang="pl-PL" dirty="0" err="1" smtClean="0"/>
              <a:t>Cortellesi</a:t>
            </a:r>
            <a:r>
              <a:rPr lang="pl-PL" dirty="0" smtClean="0"/>
              <a:t>, Massimo </a:t>
            </a:r>
            <a:r>
              <a:rPr lang="pl-PL" dirty="0" err="1" smtClean="0"/>
              <a:t>Poggio</a:t>
            </a:r>
            <a:r>
              <a:rPr lang="pl-PL" dirty="0" smtClean="0"/>
              <a:t>, </a:t>
            </a:r>
            <a:r>
              <a:rPr lang="pl-PL" dirty="0" err="1" smtClean="0"/>
              <a:t>Gianmarco</a:t>
            </a:r>
            <a:r>
              <a:rPr lang="pl-PL" dirty="0" smtClean="0"/>
              <a:t> Tognazzi, Alberto </a:t>
            </a:r>
            <a:r>
              <a:rPr lang="pl-PL" dirty="0" err="1" smtClean="0"/>
              <a:t>Cracco</a:t>
            </a:r>
            <a:r>
              <a:rPr lang="pl-PL" dirty="0" smtClean="0"/>
              <a:t>, Alessandro </a:t>
            </a:r>
            <a:r>
              <a:rPr lang="pl-PL" dirty="0" err="1" smtClean="0"/>
              <a:t>Lucente</a:t>
            </a:r>
            <a:r>
              <a:rPr lang="pl-PL" dirty="0" smtClean="0"/>
              <a:t>, </a:t>
            </a:r>
            <a:r>
              <a:rPr lang="pl-PL" dirty="0" err="1" smtClean="0"/>
              <a:t>Adalberto</a:t>
            </a:r>
            <a:r>
              <a:rPr lang="pl-PL" dirty="0" smtClean="0"/>
              <a:t> Maria Merli, </a:t>
            </a:r>
            <a:r>
              <a:rPr lang="pl-PL" dirty="0" err="1" smtClean="0"/>
              <a:t>Imma</a:t>
            </a:r>
            <a:r>
              <a:rPr lang="pl-PL" dirty="0" smtClean="0"/>
              <a:t> </a:t>
            </a:r>
            <a:r>
              <a:rPr lang="pl-PL" dirty="0" err="1" smtClean="0"/>
              <a:t>Piro</a:t>
            </a:r>
            <a:r>
              <a:rPr lang="pl-PL" dirty="0" smtClean="0"/>
              <a:t> </a:t>
            </a:r>
          </a:p>
          <a:p>
            <a:pPr>
              <a:buFontTx/>
              <a:buNone/>
            </a:pPr>
            <a:r>
              <a:rPr lang="pl-PL" b="1" dirty="0" smtClean="0"/>
              <a:t>Scenariusz:</a:t>
            </a:r>
            <a:r>
              <a:rPr lang="pl-PL" dirty="0" smtClean="0"/>
              <a:t> </a:t>
            </a:r>
            <a:r>
              <a:rPr lang="pl-PL" dirty="0" err="1" smtClean="0"/>
              <a:t>Gianmario</a:t>
            </a:r>
            <a:r>
              <a:rPr lang="pl-PL" dirty="0" smtClean="0"/>
              <a:t> </a:t>
            </a:r>
            <a:r>
              <a:rPr lang="pl-PL" dirty="0" err="1" smtClean="0"/>
              <a:t>Pagano</a:t>
            </a:r>
            <a:r>
              <a:rPr lang="pl-PL" dirty="0" smtClean="0"/>
              <a:t>, </a:t>
            </a:r>
            <a:r>
              <a:rPr lang="pl-PL" dirty="0" err="1" smtClean="0"/>
              <a:t>Gianluca</a:t>
            </a:r>
            <a:r>
              <a:rPr lang="pl-PL" dirty="0" smtClean="0"/>
              <a:t> Maria </a:t>
            </a:r>
            <a:r>
              <a:rPr lang="pl-PL" dirty="0" err="1" smtClean="0"/>
              <a:t>Tavarelli</a:t>
            </a:r>
            <a:endParaRPr lang="pl-PL" dirty="0" smtClean="0"/>
          </a:p>
          <a:p>
            <a:pPr>
              <a:buFontTx/>
              <a:buNone/>
            </a:pPr>
            <a:r>
              <a:rPr lang="pl-PL" b="1" dirty="0" smtClean="0"/>
              <a:t>Zdjęcia:</a:t>
            </a:r>
            <a:r>
              <a:rPr lang="pl-PL" dirty="0" smtClean="0"/>
              <a:t> Roberto </a:t>
            </a:r>
            <a:r>
              <a:rPr lang="pl-PL" dirty="0" err="1" smtClean="0"/>
              <a:t>Forza</a:t>
            </a:r>
            <a:endParaRPr lang="pl-PL" dirty="0" smtClean="0"/>
          </a:p>
          <a:p>
            <a:pPr>
              <a:buFontTx/>
              <a:buNone/>
            </a:pPr>
            <a:r>
              <a:rPr lang="pl-PL" b="1" dirty="0" smtClean="0"/>
              <a:t>Muzyka:</a:t>
            </a:r>
            <a:r>
              <a:rPr lang="pl-PL" dirty="0" smtClean="0"/>
              <a:t> Marco </a:t>
            </a:r>
            <a:r>
              <a:rPr lang="pl-PL" dirty="0" err="1" smtClean="0"/>
              <a:t>Betta</a:t>
            </a:r>
            <a:endParaRPr lang="pl-PL" dirty="0" smtClean="0"/>
          </a:p>
          <a:p>
            <a:pPr>
              <a:buFontTx/>
              <a:buNone/>
            </a:pPr>
            <a:r>
              <a:rPr lang="pl-PL" b="1" dirty="0" smtClean="0"/>
              <a:t>Czas trwania:</a:t>
            </a:r>
            <a:r>
              <a:rPr lang="pl-PL" dirty="0" smtClean="0"/>
              <a:t> 105 minut</a:t>
            </a:r>
          </a:p>
          <a:p>
            <a:pPr>
              <a:buFontTx/>
              <a:buNone/>
            </a:pPr>
            <a:r>
              <a:rPr lang="pl-PL" b="1" dirty="0" smtClean="0"/>
              <a:t>Montaż:</a:t>
            </a:r>
            <a:r>
              <a:rPr lang="pl-PL" dirty="0" smtClean="0"/>
              <a:t> Alessandro </a:t>
            </a:r>
            <a:r>
              <a:rPr lang="pl-PL" dirty="0" err="1" smtClean="0"/>
              <a:t>Heffler</a:t>
            </a:r>
            <a:endParaRPr lang="pl-PL" dirty="0" smtClean="0"/>
          </a:p>
          <a:p>
            <a:pPr>
              <a:buFontTx/>
              <a:buNone/>
            </a:pPr>
            <a:r>
              <a:rPr lang="pl-PL" b="1" dirty="0" smtClean="0"/>
              <a:t>Stacja telewizyjna: </a:t>
            </a:r>
            <a:r>
              <a:rPr lang="pl-PL" b="1" dirty="0" err="1" smtClean="0"/>
              <a:t>Zone</a:t>
            </a:r>
            <a:r>
              <a:rPr lang="pl-PL" b="1" dirty="0" smtClean="0"/>
              <a:t> Europa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/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/>
              <a:t/>
            </a:r>
            <a:br>
              <a:rPr lang="pl-PL" sz="3100" dirty="0"/>
            </a:br>
            <a:r>
              <a:rPr lang="pl-PL" sz="2700" b="1" dirty="0" smtClean="0">
                <a:solidFill>
                  <a:srgbClr val="0070C0"/>
                </a:solidFill>
              </a:rPr>
              <a:t>1949</a:t>
            </a:r>
            <a:br>
              <a:rPr lang="pl-PL" sz="2700" b="1" dirty="0" smtClean="0">
                <a:solidFill>
                  <a:srgbClr val="0070C0"/>
                </a:solidFill>
              </a:rPr>
            </a:br>
            <a:r>
              <a:rPr lang="pl-PL" sz="2700" b="1" dirty="0" smtClean="0">
                <a:solidFill>
                  <a:srgbClr val="0070C0"/>
                </a:solidFill>
              </a:rPr>
              <a:t>wytypowanie M. Montessori do pokojowej nagrody Nobla</a:t>
            </a:r>
            <a:r>
              <a:rPr lang="pl-PL" b="0" dirty="0" smtClean="0"/>
              <a:t/>
            </a:r>
            <a:br>
              <a:rPr lang="pl-PL" b="0" dirty="0" smtClean="0"/>
            </a:br>
            <a:endParaRPr lang="pl-PL" dirty="0"/>
          </a:p>
        </p:txBody>
      </p:sp>
      <p:pic>
        <p:nvPicPr>
          <p:cNvPr id="7170" name="Picture 2" descr="C:\Documents and Settings\Małgosia\Moje dokumenty\Moje obrazy\teachingchildren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958181"/>
            <a:ext cx="635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b="1" dirty="0" smtClean="0"/>
              <a:t/>
            </a:r>
            <a:br>
              <a:rPr lang="pl-PL" sz="2700" b="1" dirty="0" smtClean="0"/>
            </a:br>
            <a:r>
              <a:rPr lang="pl-PL" sz="2700" b="1" dirty="0" smtClean="0"/>
              <a:t>06 maja 1952</a:t>
            </a:r>
            <a:br>
              <a:rPr lang="pl-PL" sz="2700" b="1" dirty="0" smtClean="0"/>
            </a:br>
            <a:r>
              <a:rPr lang="pl-PL" sz="2700" b="1" dirty="0" smtClean="0"/>
              <a:t>nagła śmierć w małej miejscowości holenderskiej </a:t>
            </a:r>
            <a:r>
              <a:rPr lang="pl-PL" sz="2700" b="1" dirty="0" err="1" smtClean="0"/>
              <a:t>Noordvijk</a:t>
            </a:r>
            <a:r>
              <a:rPr lang="pl-PL" sz="2700" b="1" dirty="0" smtClean="0"/>
              <a:t> (</a:t>
            </a:r>
            <a:r>
              <a:rPr lang="pl-PL" sz="2700" b="1" dirty="0" err="1" smtClean="0"/>
              <a:t>Zee</a:t>
            </a:r>
            <a:r>
              <a:rPr lang="pl-PL" sz="2700" b="1" dirty="0" smtClean="0"/>
              <a:t>) ; tam zostaje pochowana</a:t>
            </a:r>
            <a:r>
              <a:rPr lang="pl-PL" b="0" dirty="0" smtClean="0"/>
              <a:t/>
            </a:r>
            <a:br>
              <a:rPr lang="pl-PL" b="0" dirty="0" smtClean="0"/>
            </a:br>
            <a:endParaRPr lang="pl-PL" dirty="0"/>
          </a:p>
        </p:txBody>
      </p:sp>
      <p:pic>
        <p:nvPicPr>
          <p:cNvPr id="4" name="Obraz 1" descr="Maria Montessori's Gra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6"/>
            <a:ext cx="3924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Przesłanie M. Montessori…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40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pl-PL" sz="4000" b="1" i="1" dirty="0" smtClean="0">
                <a:solidFill>
                  <a:srgbClr val="0070C0"/>
                </a:solidFill>
              </a:rPr>
              <a:t>„Proszę Was , kochane  dzieci, które wszystko  potraficie, abyście   razem  ze mną budowały pokój na świecie              i pomiędzy ludźmi”.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M. Montessori na znaczku pocztowym i banknocie….</a:t>
            </a:r>
            <a:endParaRPr lang="pl-PL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2486025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773238"/>
            <a:ext cx="4991100" cy="287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Wychowanie wg M. Montessori</a:t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i jego cel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l-PL" i="1" dirty="0" smtClean="0"/>
          </a:p>
          <a:p>
            <a:pPr algn="ctr">
              <a:buNone/>
            </a:pPr>
            <a:r>
              <a:rPr lang="pl-PL" b="1" i="1" dirty="0" smtClean="0"/>
              <a:t>Wychowanie jest wspieraniem indywidualnego                 i społecznego rozwoju dziecka .</a:t>
            </a:r>
          </a:p>
          <a:p>
            <a:pPr algn="ctr">
              <a:buNone/>
            </a:pPr>
            <a:endParaRPr lang="pl-PL" b="1" i="1" dirty="0"/>
          </a:p>
          <a:p>
            <a:pPr algn="ctr">
              <a:buNone/>
            </a:pPr>
            <a:r>
              <a:rPr lang="pl-PL" b="1" i="1" dirty="0" smtClean="0"/>
              <a:t>Celem wychowania jest </a:t>
            </a:r>
            <a:r>
              <a:rPr lang="pl-PL" b="1" i="1" dirty="0" smtClean="0">
                <a:solidFill>
                  <a:srgbClr val="C00000"/>
                </a:solidFill>
              </a:rPr>
              <a:t>„normalizacja”,                     </a:t>
            </a:r>
            <a:r>
              <a:rPr lang="pl-PL" b="1" i="1" dirty="0" smtClean="0"/>
              <a:t>czyli wszechstronny rozwój dziecka na miarę jego możliwości.</a:t>
            </a:r>
          </a:p>
          <a:p>
            <a:pPr algn="ctr">
              <a:buNone/>
            </a:pPr>
            <a:endParaRPr lang="pl-PL" b="1" i="1" dirty="0"/>
          </a:p>
          <a:p>
            <a:pPr algn="ctr">
              <a:buNone/>
            </a:pPr>
            <a:r>
              <a:rPr lang="pl-PL" b="1" i="1" dirty="0" smtClean="0">
                <a:solidFill>
                  <a:srgbClr val="FF0000"/>
                </a:solidFill>
              </a:rPr>
              <a:t>Co oznacza </a:t>
            </a:r>
            <a:r>
              <a:rPr lang="pl-PL" b="1" i="1" dirty="0" err="1" smtClean="0">
                <a:solidFill>
                  <a:srgbClr val="FF0000"/>
                </a:solidFill>
              </a:rPr>
              <a:t>normalizajca</a:t>
            </a:r>
            <a:r>
              <a:rPr lang="pl-PL" b="1" i="1" dirty="0" smtClean="0">
                <a:solidFill>
                  <a:srgbClr val="FF0000"/>
                </a:solidFill>
              </a:rPr>
              <a:t> ?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2060"/>
                </a:solidFill>
              </a:rPr>
              <a:t>*Samodzielność</a:t>
            </a:r>
            <a:endParaRPr lang="pl-PL" b="1" dirty="0"/>
          </a:p>
        </p:txBody>
      </p:sp>
      <p:pic>
        <p:nvPicPr>
          <p:cNvPr id="4" name="Obraz 96" descr="http://www.montessorimaterials.com/PhotoAlbum/Montessori%20at%20Home%20from%200-3/AtHome0-3years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38100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Małgosia\Moje dokumenty\Moje obrazy\images[3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85926"/>
            <a:ext cx="2466975" cy="1847850"/>
          </a:xfrm>
          <a:prstGeom prst="rect">
            <a:avLst/>
          </a:prstGeom>
          <a:noFill/>
        </p:spPr>
      </p:pic>
      <p:pic>
        <p:nvPicPr>
          <p:cNvPr id="8195" name="Picture 3" descr="C:\Documents and Settings\Małgosia\Moje dokumenty\Moje obrazy\naucz-mnie-samodzielnosci-metoda-montessori-maja-pitamic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8619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*Odpowiedzialność za siebie, </a:t>
            </a:r>
            <a:br>
              <a:rPr lang="pl-PL" b="1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innych i świat</a:t>
            </a:r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endParaRPr lang="pl-PL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1866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Małgosia\Moje dokumenty\Moje obrazy\alergia%20na%20zwierz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0" y="1428736"/>
            <a:ext cx="53975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2060"/>
                </a:solidFill>
              </a:rPr>
              <a:t/>
            </a:r>
            <a:br>
              <a:rPr lang="pl-PL" b="1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*Pracowitość . Samodyscyplina. </a:t>
            </a:r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endParaRPr lang="pl-PL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27908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786058"/>
            <a:ext cx="3171825" cy="2390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Maria Montessori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( 1870 – 1952 )</a:t>
            </a:r>
            <a:endParaRPr lang="pl-PL" dirty="0"/>
          </a:p>
        </p:txBody>
      </p:sp>
      <p:pic>
        <p:nvPicPr>
          <p:cNvPr id="1028" name="Picture 4" descr="C:\Documents and Settings\Małgosia\Moje dokumenty\Moje obrazy\maria-montesso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37531"/>
            <a:ext cx="3810000" cy="4051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rgbClr val="002060"/>
                </a:solidFill>
              </a:rPr>
              <a:t>*</a:t>
            </a:r>
            <a:r>
              <a:rPr lang="pl-PL" b="1" i="1" dirty="0" smtClean="0">
                <a:solidFill>
                  <a:srgbClr val="002060"/>
                </a:solidFill>
              </a:rPr>
              <a:t>Wysoki poziom rozwoju społeczno – moralnego</a:t>
            </a:r>
            <a:endParaRPr lang="pl-PL" b="1" dirty="0"/>
          </a:p>
        </p:txBody>
      </p:sp>
      <p:pic>
        <p:nvPicPr>
          <p:cNvPr id="9218" name="Picture 2" descr="C:\Documents and Settings\Małgosia\Moje dokumenty\Moje obrazy\friend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37" y="2701131"/>
            <a:ext cx="2371725" cy="23241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r>
              <a:rPr lang="pl-PL" i="1" dirty="0" smtClean="0">
                <a:solidFill>
                  <a:srgbClr val="002060"/>
                </a:solidFill>
              </a:rPr>
              <a:t>*</a:t>
            </a:r>
            <a:r>
              <a:rPr lang="pl-PL" b="1" i="1" dirty="0" smtClean="0">
                <a:solidFill>
                  <a:srgbClr val="002060"/>
                </a:solidFill>
              </a:rPr>
              <a:t>Miłość do ludzi, świata przyrody                     i kultury</a:t>
            </a:r>
            <a:r>
              <a:rPr lang="pl-PL" i="1" dirty="0" smtClean="0">
                <a:solidFill>
                  <a:srgbClr val="002060"/>
                </a:solidFill>
              </a:rPr>
              <a:t/>
            </a:r>
            <a:br>
              <a:rPr lang="pl-PL" i="1" dirty="0" smtClean="0">
                <a:solidFill>
                  <a:srgbClr val="002060"/>
                </a:solidFill>
              </a:rPr>
            </a:br>
            <a:endParaRPr lang="pl-PL" dirty="0"/>
          </a:p>
        </p:txBody>
      </p:sp>
      <p:pic>
        <p:nvPicPr>
          <p:cNvPr id="4098" name="Picture 2" descr="C:\Documents and Settings\Małgosia\Moje dokumenty\Moje obrazy\1315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rgbClr val="002060"/>
                </a:solidFill>
              </a:rPr>
              <a:t/>
            </a:r>
            <a:br>
              <a:rPr lang="pl-PL" b="1" i="1" dirty="0" smtClean="0">
                <a:solidFill>
                  <a:srgbClr val="002060"/>
                </a:solidFill>
              </a:rPr>
            </a:br>
            <a:r>
              <a:rPr lang="pl-PL" b="1" i="1" dirty="0" smtClean="0">
                <a:solidFill>
                  <a:srgbClr val="002060"/>
                </a:solidFill>
              </a:rPr>
              <a:t>* Umiłowanie pokoju na świecie</a:t>
            </a:r>
            <a:br>
              <a:rPr lang="pl-PL" b="1" i="1" dirty="0" smtClean="0">
                <a:solidFill>
                  <a:srgbClr val="002060"/>
                </a:solidFill>
              </a:rPr>
            </a:br>
            <a:endParaRPr lang="pl-PL" b="1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000372"/>
            <a:ext cx="2295525" cy="166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0" name="Picture 2" descr="C:\Documents and Settings\Małgosia\Moje dokumenty\Moje obrazy\4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886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 Jaka jest rola otoczenia domowego                 i rodziców?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sz="4400" b="1" i="1" dirty="0" smtClean="0"/>
              <a:t>„Mleko……</a:t>
            </a:r>
          </a:p>
          <a:p>
            <a:endParaRPr lang="pl-PL" dirty="0"/>
          </a:p>
        </p:txBody>
      </p:sp>
      <p:pic>
        <p:nvPicPr>
          <p:cNvPr id="1026" name="Picture 2" descr="C:\Documents and Settings\Małgosia\Moje dokumenty\Moje obrazy\5120312538_2768d01a4e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71678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Documents and Settings\Małgosia\Moje dokumenty\Moje obrazy\IMG_6253-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1785926"/>
            <a:ext cx="5397500" cy="360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Czyli…..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sz="5400" b="1" i="1" dirty="0" smtClean="0"/>
          </a:p>
          <a:p>
            <a:pPr>
              <a:buNone/>
            </a:pPr>
            <a:r>
              <a:rPr lang="pl-PL" sz="5400" b="1" i="1" dirty="0" smtClean="0">
                <a:solidFill>
                  <a:schemeClr val="tx2"/>
                </a:solidFill>
              </a:rPr>
              <a:t> </a:t>
            </a:r>
            <a:r>
              <a:rPr lang="pl-PL" sz="6600" b="1" i="1" dirty="0" smtClean="0">
                <a:solidFill>
                  <a:schemeClr val="tx2"/>
                </a:solidFill>
              </a:rPr>
              <a:t>„Mleko…..</a:t>
            </a:r>
            <a:endParaRPr lang="pl-PL" sz="6600" b="1" i="1" dirty="0">
              <a:solidFill>
                <a:schemeClr val="tx2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sz="6600" b="1" i="1" dirty="0" smtClean="0"/>
              <a:t>i </a:t>
            </a:r>
            <a:r>
              <a:rPr lang="pl-PL" sz="6600" b="1" i="1" dirty="0" smtClean="0">
                <a:solidFill>
                  <a:srgbClr val="FF0000"/>
                </a:solidFill>
              </a:rPr>
              <a:t>miłość”</a:t>
            </a:r>
            <a:endParaRPr lang="pl-PL" sz="6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Znaczenie pozytywnych postaw rodziców wobec dziecka…..</a:t>
            </a:r>
            <a:endParaRPr lang="pl-PL" dirty="0"/>
          </a:p>
        </p:txBody>
      </p:sp>
      <p:pic>
        <p:nvPicPr>
          <p:cNvPr id="4" name="Picture 2" descr="C:\Documents and Settings\Małgosia\Moje dokumenty\Moje obrazy\postawy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7" y="1891506"/>
            <a:ext cx="5191125" cy="3943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Właściwe metody wychowania….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sz="4400" b="1" dirty="0" smtClean="0"/>
              <a:t>   *Przykład  osobisty…..</a:t>
            </a:r>
            <a:endParaRPr lang="pl-PL" sz="4400" b="1" dirty="0"/>
          </a:p>
        </p:txBody>
      </p:sp>
      <p:pic>
        <p:nvPicPr>
          <p:cNvPr id="2051" name="Picture 3" descr="C:\Documents and Settings\Małgosia\Moje dokumenty\Moje obrazy\006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1900" y="2643981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Właściwe metody wychowania….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sz="4000" b="1" dirty="0" smtClean="0"/>
              <a:t>*Zadania…….</a:t>
            </a:r>
          </a:p>
          <a:p>
            <a:pPr>
              <a:buNone/>
            </a:pPr>
            <a:r>
              <a:rPr lang="pl-PL" b="1" dirty="0" smtClean="0"/>
              <a:t>Np. stałe obowiązki…</a:t>
            </a:r>
            <a:endParaRPr lang="pl-PL" b="1" dirty="0"/>
          </a:p>
        </p:txBody>
      </p:sp>
      <p:pic>
        <p:nvPicPr>
          <p:cNvPr id="3074" name="Picture 2" descr="C:\Documents and Settings\Małgosia\Moje dokumenty\Moje obrazy\045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71546"/>
            <a:ext cx="3810000" cy="2857500"/>
          </a:xfrm>
          <a:prstGeom prst="rect">
            <a:avLst/>
          </a:prstGeom>
          <a:noFill/>
        </p:spPr>
      </p:pic>
      <p:pic>
        <p:nvPicPr>
          <p:cNvPr id="6" name="Picture 5" descr="pla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714752"/>
            <a:ext cx="2857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Nagradzanie - okazjonalne!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pPr>
              <a:buNone/>
            </a:pPr>
            <a:r>
              <a:rPr lang="pl-PL" b="1" dirty="0" smtClean="0"/>
              <a:t>Cel: </a:t>
            </a:r>
          </a:p>
          <a:p>
            <a:pPr>
              <a:buNone/>
            </a:pPr>
            <a:r>
              <a:rPr lang="pl-PL" dirty="0" smtClean="0"/>
              <a:t>*Informacja o postępowaniu moralnie dobrym</a:t>
            </a:r>
          </a:p>
          <a:p>
            <a:pPr>
              <a:buNone/>
            </a:pPr>
            <a:r>
              <a:rPr lang="pl-PL" dirty="0" smtClean="0"/>
              <a:t>*Motywacja do podobnych zachowań…</a:t>
            </a:r>
            <a:endParaRPr lang="pl-PL" dirty="0"/>
          </a:p>
        </p:txBody>
      </p:sp>
      <p:pic>
        <p:nvPicPr>
          <p:cNvPr id="5122" name="Picture 2" descr="C:\Documents and Settings\Małgosia\Moje dokumenty\Moje obrazy\ok.htm4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936" y="1600200"/>
            <a:ext cx="3669128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Dialog zamiast kar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Porozumienie bez przemocy</a:t>
            </a:r>
            <a:endParaRPr lang="pl-PL" dirty="0"/>
          </a:p>
        </p:txBody>
      </p:sp>
      <p:pic>
        <p:nvPicPr>
          <p:cNvPr id="5" name="Symbol zastępczy zawartości 4" descr="W &amp;sacute;wiecie porozumienia bez przemocy - Rosenberg Marshall B.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28933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Wychowanie w duchu empatii. Rodzicielstwo wed&amp;lstrok;ug Porozumienia bez Przemocy - Rosenberg Marshall B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428868"/>
            <a:ext cx="1676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Maria Montessori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dirty="0" smtClean="0"/>
              <a:t>1870 - 1952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b="0" dirty="0" smtClean="0"/>
          </a:p>
          <a:p>
            <a:pPr algn="ctr">
              <a:buNone/>
            </a:pPr>
            <a:r>
              <a:rPr lang="pl-PL" b="0" dirty="0" smtClean="0"/>
              <a:t>……zaliczana jest do głównych reprezentantów „</a:t>
            </a:r>
            <a:r>
              <a:rPr lang="pl-PL" dirty="0" smtClean="0"/>
              <a:t>nowego wychowania” </a:t>
            </a:r>
            <a:r>
              <a:rPr lang="pl-PL" b="0" dirty="0" smtClean="0"/>
              <a:t>i współczesnej </a:t>
            </a:r>
            <a:r>
              <a:rPr lang="pl-PL" b="1" dirty="0" smtClean="0"/>
              <a:t>pedagogiki alternatywnej</a:t>
            </a:r>
            <a:r>
              <a:rPr lang="pl-PL" b="0" dirty="0" smtClean="0"/>
              <a:t>. </a:t>
            </a:r>
          </a:p>
          <a:p>
            <a:pPr algn="ctr">
              <a:buNone/>
            </a:pPr>
            <a:r>
              <a:rPr lang="pl-PL" b="0" dirty="0" smtClean="0"/>
              <a:t>Zasłużyła się przede wszystkim w opracowaniu</a:t>
            </a:r>
            <a:br>
              <a:rPr lang="pl-PL" b="0" dirty="0" smtClean="0"/>
            </a:br>
            <a:r>
              <a:rPr lang="pl-PL" b="1" dirty="0" smtClean="0"/>
              <a:t>nowatorskiej koncepcji edukacji dziecka                       w wieku  przedszkolnym i szkolnym.</a:t>
            </a:r>
            <a:endParaRPr lang="pl-PL" b="1" dirty="0" smtClean="0">
              <a:solidFill>
                <a:srgbClr val="00990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Zaufanie i szacunek                                             a nie nakazy i przymus…</a:t>
            </a:r>
            <a:endParaRPr lang="pl-PL" b="1" dirty="0"/>
          </a:p>
        </p:txBody>
      </p:sp>
      <p:pic>
        <p:nvPicPr>
          <p:cNvPr id="4" name="irc_mi" descr="http://3.bp.blogspot.com/-V8apAx_N4uU/UrCcaFC5AgI/AAAAAAAAUHs/JRxAe-ndV70/s1600/00_nvc_model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Wychowanie bez przemocy…..</a:t>
            </a:r>
            <a:endParaRPr lang="pl-PL" b="1" dirty="0"/>
          </a:p>
        </p:txBody>
      </p:sp>
      <p:pic>
        <p:nvPicPr>
          <p:cNvPr id="4098" name="Picture 2" descr="C:\Documents and Settings\Małgosia\Moje dokumenty\Moje obrazy\92a3263abf[1]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91581"/>
            <a:ext cx="54864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>
                <a:solidFill>
                  <a:srgbClr val="0070C0"/>
                </a:solidFill>
              </a:rPr>
              <a:t>Przygotowane otoczenie w domu</a:t>
            </a:r>
            <a:endParaRPr lang="pl-PL" sz="3600" b="1" dirty="0">
              <a:solidFill>
                <a:srgbClr val="0070C0"/>
              </a:solidFill>
            </a:endParaRPr>
          </a:p>
        </p:txBody>
      </p:sp>
      <p:pic>
        <p:nvPicPr>
          <p:cNvPr id="7" name="Picture 5" descr="jti-0324JC340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85992"/>
            <a:ext cx="5715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Niskie meble…..</a:t>
            </a:r>
            <a:endParaRPr lang="pl-PL" b="1" dirty="0"/>
          </a:p>
        </p:txBody>
      </p:sp>
      <p:pic>
        <p:nvPicPr>
          <p:cNvPr id="4" name="Picture 7" descr="Child reading a book in an Armchair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857628"/>
            <a:ext cx="20097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euf-toddler-b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285992"/>
            <a:ext cx="2133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Małgosia\Moje dokumenty\Moje obrazy\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571744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Dostępne wieszaki </a:t>
            </a:r>
            <a:r>
              <a:rPr lang="pl-PL" b="1" dirty="0" err="1" smtClean="0"/>
              <a:t>itp</a:t>
            </a:r>
            <a:r>
              <a:rPr lang="pl-PL" b="1" dirty="0" smtClean="0"/>
              <a:t>….</a:t>
            </a:r>
            <a:endParaRPr lang="pl-PL" b="1" dirty="0"/>
          </a:p>
        </p:txBody>
      </p:sp>
      <p:pic>
        <p:nvPicPr>
          <p:cNvPr id="4" name="Picture 4" descr="coathathook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34381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Samodzielne czynności dnia codziennego…..</a:t>
            </a:r>
            <a:endParaRPr lang="pl-PL" b="1" dirty="0"/>
          </a:p>
        </p:txBody>
      </p:sp>
      <p:pic>
        <p:nvPicPr>
          <p:cNvPr id="4" name="Picture 4" descr="in-lef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857364"/>
            <a:ext cx="2831796" cy="4525963"/>
          </a:xfrm>
        </p:spPr>
      </p:pic>
      <p:pic>
        <p:nvPicPr>
          <p:cNvPr id="5" name="Picture 7" descr="changing-table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924175"/>
            <a:ext cx="28575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Samodzielne jedzenie….</a:t>
            </a:r>
            <a:endParaRPr lang="pl-PL" b="1" dirty="0"/>
          </a:p>
        </p:txBody>
      </p:sp>
      <p:pic>
        <p:nvPicPr>
          <p:cNvPr id="4" name="Picture 5" descr="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3528753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Environment-KitchenDraw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708275"/>
            <a:ext cx="2773363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Dostępność w lodówce do produktów….</a:t>
            </a:r>
            <a:endParaRPr lang="pl-PL" b="1" dirty="0"/>
          </a:p>
        </p:txBody>
      </p:sp>
      <p:pic>
        <p:nvPicPr>
          <p:cNvPr id="4" name="Picture 5" descr="refrigerator-shelves-l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rge_1242922873_15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29190" y="2285992"/>
            <a:ext cx="3032125" cy="4032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łazience ……</a:t>
            </a:r>
            <a:endParaRPr lang="pl-PL" b="1" dirty="0"/>
          </a:p>
        </p:txBody>
      </p:sp>
      <p:pic>
        <p:nvPicPr>
          <p:cNvPr id="4" name="Picture 4" descr="IMG_47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8588" y="1600200"/>
            <a:ext cx="6786824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przedpokoju…..</a:t>
            </a:r>
            <a:endParaRPr lang="pl-PL" b="1" dirty="0"/>
          </a:p>
        </p:txBody>
      </p:sp>
      <p:pic>
        <p:nvPicPr>
          <p:cNvPr id="4" name="Picture 5" descr="209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2672556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sz="8800" b="1" dirty="0" smtClean="0">
                <a:solidFill>
                  <a:schemeClr val="accent3">
                    <a:lumMod val="50000"/>
                  </a:schemeClr>
                </a:solidFill>
              </a:rPr>
              <a:t>Wychowanie…?</a:t>
            </a:r>
            <a:endParaRPr lang="pl-PL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8000" b="1" dirty="0" smtClean="0"/>
          </a:p>
          <a:p>
            <a:pPr algn="ctr">
              <a:buNone/>
            </a:pPr>
            <a:r>
              <a:rPr lang="pl-PL" sz="8000" b="1" dirty="0" smtClean="0"/>
              <a:t>A co z mass mediami?</a:t>
            </a:r>
            <a:endParaRPr lang="pl-PL" sz="8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Czas dla dziecka…..  </a:t>
            </a:r>
            <a:endParaRPr lang="pl-P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5" descr="ANd9GcQX8ub12kij22Fp1EOyN6ypyIKCybl_VD7ev8pNgwVJSWkojWYb3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412" y="2963069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A co z wychowaniem estetycznym?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b="1" dirty="0"/>
          </a:p>
          <a:p>
            <a:pPr algn="ctr">
              <a:buNone/>
            </a:pPr>
            <a:r>
              <a:rPr lang="pl-PL" b="1" dirty="0" smtClean="0"/>
              <a:t>Malowanie, rysowanie, lepienie z plasteliny, </a:t>
            </a:r>
            <a:r>
              <a:rPr lang="pl-PL" b="1" dirty="0"/>
              <a:t>ś</a:t>
            </a:r>
            <a:r>
              <a:rPr lang="pl-PL" b="1" dirty="0" smtClean="0"/>
              <a:t>piew, taniec, zabawy w teatr– to naturalne zainteresowania dzieci, które w domu są rozwijane…..</a:t>
            </a:r>
          </a:p>
          <a:p>
            <a:pPr algn="ctr">
              <a:buNone/>
            </a:pPr>
            <a:endParaRPr lang="pl-PL" b="1" dirty="0"/>
          </a:p>
        </p:txBody>
      </p:sp>
      <p:pic>
        <p:nvPicPr>
          <p:cNvPr id="18434" name="Picture 2" descr="C:\Documents and Settings\Małgosia\Moje dokumenty\Moje obrazy\toddler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7" y="1848644"/>
            <a:ext cx="2676525" cy="40290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Rodzic: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b="0" dirty="0" smtClean="0"/>
          </a:p>
          <a:p>
            <a:pPr algn="ctr">
              <a:buNone/>
            </a:pPr>
            <a:r>
              <a:rPr lang="pl-PL" sz="4000" b="1" dirty="0" smtClean="0"/>
              <a:t>pomocnik, doradca, obserwator, </a:t>
            </a:r>
          </a:p>
          <a:p>
            <a:pPr algn="ctr">
              <a:buNone/>
            </a:pPr>
            <a:r>
              <a:rPr lang="pl-PL" sz="4000" b="1" dirty="0" smtClean="0"/>
              <a:t>cechujący się miłością</a:t>
            </a:r>
          </a:p>
          <a:p>
            <a:pPr algn="ctr">
              <a:buNone/>
            </a:pPr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do dziecka…….</a:t>
            </a:r>
          </a:p>
          <a:p>
            <a:pPr algn="ctr"/>
            <a:endParaRPr lang="pl-PL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Miłość i pomoc</a:t>
            </a:r>
            <a:r>
              <a:rPr lang="pl-PL" dirty="0" smtClean="0">
                <a:solidFill>
                  <a:srgbClr val="FF0000"/>
                </a:solidFill>
              </a:rPr>
              <a:t>, to najważniejsze…..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0485" name="Picture 5" descr="C:\Documents and Settings\Małgosia\Moje dokumenty\Moje obrazy\OakHavenImages2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040" y="1615281"/>
            <a:ext cx="520192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7030A0"/>
                </a:solidFill>
              </a:rPr>
              <a:t>Rodzice podobnie jak nauczyciele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l-PL" sz="4000" i="1" dirty="0" smtClean="0"/>
          </a:p>
          <a:p>
            <a:pPr algn="ctr">
              <a:buNone/>
            </a:pPr>
            <a:r>
              <a:rPr lang="pl-PL" sz="4000" b="1" i="1" dirty="0" smtClean="0"/>
              <a:t>-ogarniają swym ciepłem, ale nie spalają, pomagają, </a:t>
            </a:r>
          </a:p>
          <a:p>
            <a:pPr algn="ctr">
              <a:buNone/>
            </a:pPr>
            <a:r>
              <a:rPr lang="pl-PL" sz="4000" b="1" i="1" dirty="0" smtClean="0"/>
              <a:t>lecz nie wyręcza</a:t>
            </a:r>
            <a:r>
              <a:rPr lang="pl-PL" sz="4000" i="1" dirty="0" smtClean="0"/>
              <a:t>”,</a:t>
            </a:r>
            <a:br>
              <a:rPr lang="pl-PL" sz="4000" i="1" dirty="0" smtClean="0"/>
            </a:br>
            <a:r>
              <a:rPr lang="pl-PL" sz="4000" b="0" dirty="0" smtClean="0"/>
              <a:t>ściśle współpracuje z nauczycielami.</a:t>
            </a:r>
            <a:endParaRPr lang="pl-PL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Montessori pisała bowiem: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b="1" i="1" dirty="0" smtClean="0"/>
              <a:t>„Jeśli rodzice uświadomią sobie,</a:t>
            </a:r>
          </a:p>
          <a:p>
            <a:pPr algn="ctr">
              <a:buNone/>
            </a:pPr>
            <a:r>
              <a:rPr lang="pl-PL" b="1" i="1" dirty="0" smtClean="0"/>
              <a:t> że nie tworzą dziecka,</a:t>
            </a:r>
            <a:br>
              <a:rPr lang="pl-PL" b="1" i="1" dirty="0" smtClean="0"/>
            </a:br>
            <a:r>
              <a:rPr lang="pl-PL" b="1" i="1" dirty="0" smtClean="0"/>
              <a:t>ale pomagają mu stworzyć siebie,</a:t>
            </a:r>
          </a:p>
          <a:p>
            <a:pPr algn="ctr">
              <a:buNone/>
            </a:pPr>
            <a:r>
              <a:rPr lang="pl-PL" b="1" i="1" dirty="0" smtClean="0"/>
              <a:t> to będą tym</a:t>
            </a:r>
            <a:br>
              <a:rPr lang="pl-PL" b="1" i="1" dirty="0" smtClean="0"/>
            </a:br>
            <a:r>
              <a:rPr lang="pl-PL" b="1" i="1" dirty="0" smtClean="0"/>
              <a:t>lepiej umieli spełnić swój obowiązek                          i wesprzeć je swą dalekowzrocznością.</a:t>
            </a:r>
          </a:p>
          <a:p>
            <a:pPr algn="ctr">
              <a:buNone/>
            </a:pPr>
            <a:r>
              <a:rPr lang="pl-PL" b="1" i="1" dirty="0" smtClean="0"/>
              <a:t> Dziecko może dobrze się rozwijać tylko</a:t>
            </a:r>
            <a:br>
              <a:rPr lang="pl-PL" b="1" i="1" dirty="0" smtClean="0"/>
            </a:br>
            <a:r>
              <a:rPr lang="pl-PL" b="1" i="1" dirty="0" smtClean="0"/>
              <a:t>wtedy, gdy pomoc udzielana mu jest                         w stosownej formie”.</a:t>
            </a:r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Idea główna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sz="3600" b="1" dirty="0" smtClean="0">
                <a:solidFill>
                  <a:srgbClr val="00B050"/>
                </a:solidFill>
              </a:rPr>
              <a:t>Wychowanie: </a:t>
            </a:r>
            <a:r>
              <a:rPr lang="pl-PL" sz="3600" b="1" dirty="0" smtClean="0"/>
              <a:t>pomaganie a nie urabianie  </a:t>
            </a:r>
            <a:endParaRPr lang="pl-PL" sz="3600" b="1" dirty="0"/>
          </a:p>
        </p:txBody>
      </p:sp>
      <p:pic>
        <p:nvPicPr>
          <p:cNvPr id="23554" name="Picture 2" descr="C:\Documents and Settings\Małgosia\Moje dokumenty\Moje obrazy\nauczyciel[1]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2743994"/>
            <a:ext cx="2933700" cy="2238375"/>
          </a:xfrm>
          <a:prstGeom prst="rect">
            <a:avLst/>
          </a:prstGeom>
          <a:noFill/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Picture 3" descr="C:\Documents and Settings\Małgosia\Moje dokumenty\Moje obrazy\infant_toddler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0" y="2053431"/>
            <a:ext cx="3746500" cy="3619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pPr algn="ctr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Dziękuję za uwagę i życzę radości</a:t>
            </a:r>
          </a:p>
          <a:p>
            <a:pPr algn="ctr">
              <a:buNone/>
            </a:pPr>
            <a:r>
              <a:rPr lang="pl-PL" b="1" i="1" dirty="0" smtClean="0">
                <a:solidFill>
                  <a:srgbClr val="00B050"/>
                </a:solidFill>
              </a:rPr>
              <a:t>w towarzyszeniu dzieciom w rozwoju!</a:t>
            </a:r>
          </a:p>
          <a:p>
            <a:pPr algn="ctr">
              <a:buNone/>
            </a:pPr>
            <a:endParaRPr lang="pl-PL" b="1" i="1" dirty="0">
              <a:solidFill>
                <a:srgbClr val="00B050"/>
              </a:solidFill>
            </a:endParaRPr>
          </a:p>
          <a:p>
            <a:pPr algn="ctr">
              <a:buFontTx/>
              <a:buNone/>
            </a:pPr>
            <a:r>
              <a:rPr lang="pl-PL" sz="1800" dirty="0" smtClean="0"/>
              <a:t>Prezentację przygotowała :</a:t>
            </a:r>
          </a:p>
          <a:p>
            <a:pPr algn="ctr">
              <a:buFontTx/>
              <a:buNone/>
            </a:pPr>
            <a:r>
              <a:rPr lang="pl-PL" sz="1800" b="1" dirty="0" smtClean="0"/>
              <a:t>Dr Małgorzata </a:t>
            </a:r>
            <a:r>
              <a:rPr lang="pl-PL" sz="1800" b="1" dirty="0" err="1" smtClean="0"/>
              <a:t>Miksza</a:t>
            </a:r>
            <a:endParaRPr lang="pl-PL" sz="1800" b="1" dirty="0" smtClean="0"/>
          </a:p>
          <a:p>
            <a:pPr algn="ctr">
              <a:buFontTx/>
              <a:buNone/>
            </a:pPr>
            <a:r>
              <a:rPr lang="pl-PL" sz="1800" b="1" dirty="0" smtClean="0"/>
              <a:t>Polskie Stowarzyszenie Montessori</a:t>
            </a:r>
            <a:endParaRPr lang="pl-PL" sz="18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Spis literatury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nt pedagogiki M. Montessori dostępny m.in. na: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/>
              <a:t> </a:t>
            </a:r>
            <a:r>
              <a:rPr lang="pl-PL" dirty="0" err="1" smtClean="0">
                <a:hlinkClick r:id="rId2"/>
              </a:rPr>
              <a:t>www.montessori-centrum.pl</a:t>
            </a:r>
            <a:endParaRPr lang="pl-PL" dirty="0" smtClean="0"/>
          </a:p>
          <a:p>
            <a:pPr algn="ctr">
              <a:buFontTx/>
              <a:buNone/>
            </a:pPr>
            <a:endParaRPr lang="pl-PL" dirty="0" smtClean="0"/>
          </a:p>
          <a:p>
            <a:pPr algn="ctr">
              <a:buFontTx/>
              <a:buNone/>
            </a:pPr>
            <a:r>
              <a:rPr lang="pl-PL" sz="1600" dirty="0" smtClean="0"/>
              <a:t>Fotografie: strony internetowe(m.in. Montessori </a:t>
            </a:r>
            <a:r>
              <a:rPr lang="pl-PL" sz="1600" dirty="0" err="1" smtClean="0"/>
              <a:t>class</a:t>
            </a:r>
            <a:r>
              <a:rPr lang="pl-PL" sz="1600" dirty="0" smtClean="0"/>
              <a:t> </a:t>
            </a:r>
            <a:r>
              <a:rPr lang="pl-PL" sz="1600" dirty="0" err="1" smtClean="0"/>
              <a:t>room</a:t>
            </a:r>
            <a:r>
              <a:rPr lang="pl-PL" sz="1600" dirty="0" smtClean="0"/>
              <a:t>…)</a:t>
            </a:r>
          </a:p>
          <a:p>
            <a:pPr algn="ctr">
              <a:buFontTx/>
              <a:buNone/>
            </a:pPr>
            <a:endParaRPr lang="pl-PL" sz="1600" dirty="0"/>
          </a:p>
          <a:p>
            <a:pPr algn="ctr">
              <a:buFontTx/>
              <a:buNone/>
            </a:pPr>
            <a:endParaRPr lang="pl-PL" sz="1600" dirty="0" smtClean="0"/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Przymuszanie czy wspieranie?</a:t>
            </a:r>
            <a:endParaRPr lang="pl-PL" b="1" dirty="0"/>
          </a:p>
        </p:txBody>
      </p:sp>
      <p:pic>
        <p:nvPicPr>
          <p:cNvPr id="5" name="Picture 2" descr="C:\Documents and Settings\Małgosia\Moje dokumenty\Moje obrazy\nauczyciel[1]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2743994"/>
            <a:ext cx="2933700" cy="2238375"/>
          </a:xfrm>
          <a:prstGeom prst="rect">
            <a:avLst/>
          </a:prstGeom>
          <a:noFill/>
        </p:spPr>
      </p:pic>
      <p:pic>
        <p:nvPicPr>
          <p:cNvPr id="6" name="Picture 3" descr="C:\Documents and Settings\Małgosia\Moje dokumenty\Moje obrazy\infant_toddler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0" y="2053431"/>
            <a:ext cx="3746500" cy="3619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 koncepcji Marii Montessori….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60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6000" b="1" i="1" dirty="0" smtClean="0">
                <a:solidFill>
                  <a:srgbClr val="002060"/>
                </a:solidFill>
              </a:rPr>
              <a:t>,, Pomóż mi samemu to zrobić  ”</a:t>
            </a:r>
            <a:endParaRPr lang="pl-PL" sz="6000" dirty="0"/>
          </a:p>
        </p:txBody>
      </p:sp>
      <p:pic>
        <p:nvPicPr>
          <p:cNvPr id="5" name="Picture 2" descr="C:\Documents and Settings\Małgosia\Moje dokumenty\Moje obrazy\obowiazki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845" y="1600200"/>
            <a:ext cx="3017309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i="1" dirty="0" smtClean="0"/>
              <a:t/>
            </a:r>
            <a:br>
              <a:rPr lang="pl-PL" sz="2800" b="1" i="1" dirty="0" smtClean="0"/>
            </a:br>
            <a:r>
              <a:rPr lang="pl-PL" sz="2800" b="1" i="1" dirty="0" smtClean="0"/>
              <a:t>„Nie martw się, mamo, ja nie mogę umrzeć.</a:t>
            </a:r>
            <a:br>
              <a:rPr lang="pl-PL" sz="2800" b="1" i="1" dirty="0" smtClean="0"/>
            </a:br>
            <a:r>
              <a:rPr lang="pl-PL" sz="2800" b="1" i="1" dirty="0" smtClean="0"/>
              <a:t>Mam tyle do zrobienia w życiu!”</a:t>
            </a:r>
            <a:r>
              <a:rPr lang="pl-PL" sz="2800" b="1" dirty="0" smtClean="0">
                <a:solidFill>
                  <a:srgbClr val="009900"/>
                </a:solidFill>
              </a:rPr>
              <a:t> </a:t>
            </a:r>
            <a:br>
              <a:rPr lang="pl-PL" sz="2800" b="1" dirty="0" smtClean="0">
                <a:solidFill>
                  <a:srgbClr val="009900"/>
                </a:solidFill>
              </a:rPr>
            </a:br>
            <a:r>
              <a:rPr lang="pl-PL" sz="2800" b="1" dirty="0" smtClean="0">
                <a:solidFill>
                  <a:srgbClr val="009900"/>
                </a:solidFill>
              </a:rPr>
              <a:t>Maria w wieku 10. lat….</a:t>
            </a:r>
            <a:br>
              <a:rPr lang="pl-PL" sz="2800" b="1" dirty="0" smtClean="0">
                <a:solidFill>
                  <a:srgbClr val="009900"/>
                </a:solidFill>
              </a:rPr>
            </a:br>
            <a:endParaRPr lang="pl-PL" sz="2800" b="1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20081"/>
            <a:ext cx="289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Z synem Mario….</a:t>
            </a:r>
            <a:endParaRPr lang="pl-PL" b="1" dirty="0"/>
          </a:p>
        </p:txBody>
      </p:sp>
      <p:pic>
        <p:nvPicPr>
          <p:cNvPr id="25602" name="Picture 2" descr="C:\Documents and Settings\Małgosia\Moje dokumenty\Moje obrazy\mm1940web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0" y="2424906"/>
            <a:ext cx="2857500" cy="2876550"/>
          </a:xfrm>
          <a:prstGeom prst="rect">
            <a:avLst/>
          </a:prstGeom>
          <a:noFill/>
        </p:spPr>
      </p:pic>
      <p:pic>
        <p:nvPicPr>
          <p:cNvPr id="25603" name="Picture 3" descr="C:\Documents and Settings\Małgosia\Moje dokumenty\Moje obrazy\Maria_and_Mario__4c61777d723a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044" y="2928938"/>
            <a:ext cx="1174912" cy="1866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Razem odwiedzali przedszkola…..</a:t>
            </a:r>
            <a:endParaRPr lang="pl-PL" dirty="0"/>
          </a:p>
        </p:txBody>
      </p:sp>
      <p:pic>
        <p:nvPicPr>
          <p:cNvPr id="26626" name="Picture 2" descr="C:\Documents and Settings\Małgosia\Moje dokumenty\Moje obrazy\Montessoi i sy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953419"/>
            <a:ext cx="5715000" cy="3819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454</Words>
  <Application>Microsoft Office PowerPoint</Application>
  <PresentationFormat>Pokaz na ekranie (4:3)</PresentationFormat>
  <Paragraphs>127</Paragraphs>
  <Slides>49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0" baseType="lpstr">
      <vt:lpstr>Motyw pakietu Office</vt:lpstr>
      <vt:lpstr>Maria Montessori  o wychowaniu dziecka w rodzinie.  Odniesienie do współczesności</vt:lpstr>
      <vt:lpstr>Maria Montessori ( 1870 – 1952 )</vt:lpstr>
      <vt:lpstr>Maria Montessori 1870 - 1952</vt:lpstr>
      <vt:lpstr>Slajd 4</vt:lpstr>
      <vt:lpstr>Przymuszanie czy wspieranie?</vt:lpstr>
      <vt:lpstr>W koncepcji Marii Montessori….</vt:lpstr>
      <vt:lpstr> „Nie martw się, mamo, ja nie mogę umrzeć. Mam tyle do zrobienia w życiu!”  Maria w wieku 10. lat…. </vt:lpstr>
      <vt:lpstr>Z synem Mario….</vt:lpstr>
      <vt:lpstr>Razem odwiedzali przedszkola…..</vt:lpstr>
      <vt:lpstr>Film: Prawdziwa historia Marii Montessori</vt:lpstr>
      <vt:lpstr>Prawdziwa historia Marii Montessori Una vita per bambini</vt:lpstr>
      <vt:lpstr>  1949 wytypowanie M. Montessori do pokojowej nagrody Nobla </vt:lpstr>
      <vt:lpstr> 06 maja 1952 nagła śmierć w małej miejscowości holenderskiej Noordvijk (Zee) ; tam zostaje pochowana </vt:lpstr>
      <vt:lpstr>Przesłanie M. Montessori…</vt:lpstr>
      <vt:lpstr>M. Montessori na znaczku pocztowym i banknocie….</vt:lpstr>
      <vt:lpstr>Wychowanie wg M. Montessori i jego cel</vt:lpstr>
      <vt:lpstr>*Samodzielność</vt:lpstr>
      <vt:lpstr> *Odpowiedzialność za siebie,  innych i świat </vt:lpstr>
      <vt:lpstr> *Pracowitość . Samodyscyplina.  </vt:lpstr>
      <vt:lpstr>*Wysoki poziom rozwoju społeczno – moralnego</vt:lpstr>
      <vt:lpstr> *Miłość do ludzi, świata przyrody                     i kultury </vt:lpstr>
      <vt:lpstr> * Umiłowanie pokoju na świecie </vt:lpstr>
      <vt:lpstr> Jaka jest rola otoczenia domowego                 i rodziców?</vt:lpstr>
      <vt:lpstr>Czyli…..</vt:lpstr>
      <vt:lpstr>Znaczenie pozytywnych postaw rodziców wobec dziecka…..</vt:lpstr>
      <vt:lpstr>Właściwe metody wychowania….</vt:lpstr>
      <vt:lpstr>Właściwe metody wychowania….</vt:lpstr>
      <vt:lpstr>Nagradzanie - okazjonalne!</vt:lpstr>
      <vt:lpstr>Dialog zamiast kar</vt:lpstr>
      <vt:lpstr>Zaufanie i szacunek                                             a nie nakazy i przymus…</vt:lpstr>
      <vt:lpstr>Wychowanie bez przemocy…..</vt:lpstr>
      <vt:lpstr>Przygotowane otoczenie w domu</vt:lpstr>
      <vt:lpstr>Niskie meble…..</vt:lpstr>
      <vt:lpstr>Dostępne wieszaki itp….</vt:lpstr>
      <vt:lpstr>Samodzielne czynności dnia codziennego…..</vt:lpstr>
      <vt:lpstr>Samodzielne jedzenie….</vt:lpstr>
      <vt:lpstr>Dostępność w lodówce do produktów….</vt:lpstr>
      <vt:lpstr>W łazience ……</vt:lpstr>
      <vt:lpstr>W przedpokoju…..</vt:lpstr>
      <vt:lpstr>Slajd 40</vt:lpstr>
      <vt:lpstr>Czas dla dziecka…..  </vt:lpstr>
      <vt:lpstr>A co z wychowaniem estetycznym?</vt:lpstr>
      <vt:lpstr>Rodzic:</vt:lpstr>
      <vt:lpstr>Miłość i pomoc, to najważniejsze…..</vt:lpstr>
      <vt:lpstr>Rodzice podobnie jak nauczyciele</vt:lpstr>
      <vt:lpstr>Montessori pisała bowiem:</vt:lpstr>
      <vt:lpstr>Idea główna Wychowanie: pomaganie a nie urabianie  </vt:lpstr>
      <vt:lpstr>Slajd 48</vt:lpstr>
      <vt:lpstr>Slajd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Wychowanie w przedszkolu Montessori</dc:title>
  <dc:creator>Miksza</dc:creator>
  <cp:lastModifiedBy>Przedszkole</cp:lastModifiedBy>
  <cp:revision>50</cp:revision>
  <dcterms:created xsi:type="dcterms:W3CDTF">2012-05-16T07:01:45Z</dcterms:created>
  <dcterms:modified xsi:type="dcterms:W3CDTF">2016-02-11T17:55:12Z</dcterms:modified>
</cp:coreProperties>
</file>