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24" r:id="rId11"/>
    <p:sldId id="326" r:id="rId12"/>
    <p:sldId id="282" r:id="rId13"/>
    <p:sldId id="322" r:id="rId14"/>
    <p:sldId id="268" r:id="rId15"/>
    <p:sldId id="269" r:id="rId16"/>
    <p:sldId id="276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337" r:id="rId27"/>
    <p:sldId id="338" r:id="rId28"/>
    <p:sldId id="339" r:id="rId29"/>
    <p:sldId id="340" r:id="rId30"/>
    <p:sldId id="341" r:id="rId31"/>
    <p:sldId id="343" r:id="rId32"/>
    <p:sldId id="342" r:id="rId33"/>
    <p:sldId id="281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290" r:id="rId50"/>
    <p:sldId id="292" r:id="rId51"/>
    <p:sldId id="296" r:id="rId52"/>
    <p:sldId id="302" r:id="rId53"/>
    <p:sldId id="298" r:id="rId54"/>
    <p:sldId id="299" r:id="rId55"/>
    <p:sldId id="300" r:id="rId56"/>
    <p:sldId id="297" r:id="rId57"/>
    <p:sldId id="303" r:id="rId58"/>
    <p:sldId id="307" r:id="rId59"/>
    <p:sldId id="313" r:id="rId60"/>
    <p:sldId id="304" r:id="rId61"/>
    <p:sldId id="305" r:id="rId62"/>
    <p:sldId id="306" r:id="rId63"/>
    <p:sldId id="311" r:id="rId64"/>
    <p:sldId id="309" r:id="rId65"/>
    <p:sldId id="308" r:id="rId66"/>
    <p:sldId id="335" r:id="rId67"/>
    <p:sldId id="336" r:id="rId68"/>
    <p:sldId id="316" r:id="rId69"/>
    <p:sldId id="317" r:id="rId70"/>
    <p:sldId id="345" r:id="rId71"/>
    <p:sldId id="346" r:id="rId72"/>
    <p:sldId id="347" r:id="rId73"/>
    <p:sldId id="348" r:id="rId74"/>
    <p:sldId id="349" r:id="rId75"/>
    <p:sldId id="350" r:id="rId76"/>
    <p:sldId id="319" r:id="rId7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CFBA-87B8-4CC9-A0D2-D9590B905662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4370-7AE3-4AA6-9F59-FCA4077B5D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FF36-ECA3-487B-A3A6-BF73F4068FE5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B6BE-677B-448C-9E0F-584D83FFD3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51D6-B71A-452B-811B-E4C0E8B8885D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3A93-ABF5-438A-BAB4-07ED80763E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C5FA-3997-41A2-92EE-C31358522625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CCDA-ECF6-4F7E-B0FF-716C8BF642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3D81-7419-40D9-9C28-916EB338719C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1181-6699-4A66-9159-BECFE4559B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C33B-C441-4CD3-8546-8D4FD7353280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EA86-DB33-4105-AE80-4AA05493A9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8C97-B2B0-4859-94D0-DBD0C84AA5D5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AF77-D8AD-4068-93EC-89E94694C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08D9-B908-4133-A792-3384F659863D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7310-2B06-4524-B082-0BC197308B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DB6A-9A4B-4338-914E-111507E26BA4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DE98-AB14-4673-8E50-D8145C9C7C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3020-CB8D-4330-A492-FEC68AC8D158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1EE4-A3D0-4764-9477-C732915765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C754-6ABF-4A10-9E44-42D64D7AD747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3814-93C3-4EBF-A02B-1DEE0EF862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ECFA9-ED9D-4222-B1DE-9DB5E31D6E21}" type="datetimeFigureOut">
              <a:rPr lang="pl-PL"/>
              <a:pPr>
                <a:defRPr/>
              </a:pPr>
              <a:t>2015-03-26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BB178E-5260-4019-B01D-16FE0AC65D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70C0"/>
                </a:solidFill>
              </a:rPr>
              <a:t>Maria Montessori</a:t>
            </a:r>
            <a:br>
              <a:rPr lang="pl-PL" b="1" smtClean="0">
                <a:solidFill>
                  <a:srgbClr val="0070C0"/>
                </a:solidFill>
              </a:rPr>
            </a:br>
            <a:r>
              <a:rPr lang="pl-PL" b="1" smtClean="0">
                <a:solidFill>
                  <a:srgbClr val="0070C0"/>
                </a:solidFill>
              </a:rPr>
              <a:t> o wychowaniu dziecka</a:t>
            </a:r>
          </a:p>
        </p:txBody>
      </p:sp>
      <p:sp>
        <p:nvSpPr>
          <p:cNvPr id="13314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898989"/>
                </a:solidFill>
              </a:rPr>
              <a:t>Nowosolna </a:t>
            </a:r>
          </a:p>
          <a:p>
            <a:pPr eaLnBrk="1" hangingPunct="1"/>
            <a:r>
              <a:rPr lang="pl-PL" smtClean="0">
                <a:solidFill>
                  <a:srgbClr val="898989"/>
                </a:solidFill>
              </a:rPr>
              <a:t>24/5 marca 2015 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 synem Mario….</a:t>
            </a:r>
          </a:p>
        </p:txBody>
      </p:sp>
      <p:pic>
        <p:nvPicPr>
          <p:cNvPr id="22530" name="Picture 2" descr="C:\Documents and Settings\Małgosia\Moje dokumenty\Moje obrazy\mm1940web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0" y="2424113"/>
            <a:ext cx="2857500" cy="2876550"/>
          </a:xfrm>
        </p:spPr>
      </p:pic>
      <p:pic>
        <p:nvPicPr>
          <p:cNvPr id="22531" name="Picture 3" descr="C:\Documents and Settings\Małgosia\Moje dokumenty\Moje obrazy\Maria_and_Mario__4c61777d723a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89125" y="2928938"/>
            <a:ext cx="1174750" cy="18669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Razem odwiedzali przedszkola…..</a:t>
            </a:r>
          </a:p>
        </p:txBody>
      </p:sp>
      <p:pic>
        <p:nvPicPr>
          <p:cNvPr id="23554" name="Picture 2" descr="C:\Documents and Settings\Małgosia\Moje dokumenty\Moje obrazy\Montessoi i sy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954213"/>
            <a:ext cx="5715000" cy="3819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Film: Prawdziwa historia Marii Montessori</a:t>
            </a:r>
            <a:endParaRPr lang="pl-PL" dirty="0"/>
          </a:p>
        </p:txBody>
      </p:sp>
      <p:pic>
        <p:nvPicPr>
          <p:cNvPr id="24578" name="Picture 2" descr="C:\Documents and Settings\Małgosia\Moje dokumenty\Moje obrazy\4afb7147957d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5175" y="1957388"/>
            <a:ext cx="2533650" cy="3810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1800" b="1" smtClean="0">
                <a:latin typeface="Times New Roman" pitchFamily="18" charset="0"/>
                <a:cs typeface="Times New Roman" pitchFamily="18" charset="0"/>
              </a:rPr>
              <a:t>Prawdziwa historia Marii Montessori</a:t>
            </a:r>
            <a:br>
              <a:rPr lang="pl-PL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smtClean="0">
                <a:latin typeface="Times New Roman" pitchFamily="18" charset="0"/>
                <a:cs typeface="Times New Roman" pitchFamily="18" charset="0"/>
              </a:rPr>
              <a:t>Una vita per bambini</a:t>
            </a:r>
            <a:endParaRPr lang="pl-PL" sz="18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l-PL" b="1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Gatunek:</a:t>
            </a:r>
            <a:r>
              <a:rPr lang="pl-PL" dirty="0" smtClean="0"/>
              <a:t> Film biograficzny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Kraj:</a:t>
            </a:r>
            <a:r>
              <a:rPr lang="pl-PL" dirty="0" smtClean="0"/>
              <a:t> Włochy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Rok produkcji:</a:t>
            </a:r>
            <a:r>
              <a:rPr lang="pl-PL" dirty="0" smtClean="0"/>
              <a:t> 2007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Reżyseria:</a:t>
            </a:r>
            <a:r>
              <a:rPr lang="pl-PL" dirty="0" smtClean="0"/>
              <a:t> </a:t>
            </a:r>
            <a:r>
              <a:rPr lang="pl-PL" dirty="0" err="1" smtClean="0"/>
              <a:t>Gianluca</a:t>
            </a:r>
            <a:r>
              <a:rPr lang="pl-PL" dirty="0" smtClean="0"/>
              <a:t> Maria </a:t>
            </a:r>
            <a:r>
              <a:rPr lang="pl-PL" dirty="0" err="1" smtClean="0"/>
              <a:t>Tavarelli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Obsada:</a:t>
            </a:r>
            <a:r>
              <a:rPr lang="pl-PL" dirty="0" smtClean="0"/>
              <a:t> Paola </a:t>
            </a:r>
            <a:r>
              <a:rPr lang="pl-PL" dirty="0" err="1" smtClean="0"/>
              <a:t>Cortellesi</a:t>
            </a:r>
            <a:r>
              <a:rPr lang="pl-PL" dirty="0" smtClean="0"/>
              <a:t>, Massimo </a:t>
            </a:r>
            <a:r>
              <a:rPr lang="pl-PL" dirty="0" err="1" smtClean="0"/>
              <a:t>Poggio</a:t>
            </a:r>
            <a:r>
              <a:rPr lang="pl-PL" dirty="0" smtClean="0"/>
              <a:t>, </a:t>
            </a:r>
            <a:r>
              <a:rPr lang="pl-PL" dirty="0" err="1" smtClean="0"/>
              <a:t>Gianmarco</a:t>
            </a:r>
            <a:r>
              <a:rPr lang="pl-PL" dirty="0" smtClean="0"/>
              <a:t> Tognazzi, Alberto </a:t>
            </a:r>
            <a:r>
              <a:rPr lang="pl-PL" dirty="0" err="1" smtClean="0"/>
              <a:t>Cracco</a:t>
            </a:r>
            <a:r>
              <a:rPr lang="pl-PL" dirty="0" smtClean="0"/>
              <a:t>, Alessandro </a:t>
            </a:r>
            <a:r>
              <a:rPr lang="pl-PL" dirty="0" err="1" smtClean="0"/>
              <a:t>Lucente</a:t>
            </a:r>
            <a:r>
              <a:rPr lang="pl-PL" dirty="0" smtClean="0"/>
              <a:t>, </a:t>
            </a:r>
            <a:r>
              <a:rPr lang="pl-PL" dirty="0" err="1" smtClean="0"/>
              <a:t>Adalberto</a:t>
            </a:r>
            <a:r>
              <a:rPr lang="pl-PL" dirty="0" smtClean="0"/>
              <a:t> Maria Merli, </a:t>
            </a:r>
            <a:r>
              <a:rPr lang="pl-PL" dirty="0" err="1" smtClean="0"/>
              <a:t>Imma</a:t>
            </a:r>
            <a:r>
              <a:rPr lang="pl-PL" dirty="0" smtClean="0"/>
              <a:t> </a:t>
            </a:r>
            <a:r>
              <a:rPr lang="pl-PL" dirty="0" err="1" smtClean="0"/>
              <a:t>Piro</a:t>
            </a:r>
            <a:r>
              <a:rPr lang="pl-PL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Scenariusz:</a:t>
            </a:r>
            <a:r>
              <a:rPr lang="pl-PL" dirty="0" smtClean="0"/>
              <a:t> </a:t>
            </a:r>
            <a:r>
              <a:rPr lang="pl-PL" dirty="0" err="1" smtClean="0"/>
              <a:t>Gianmario</a:t>
            </a:r>
            <a:r>
              <a:rPr lang="pl-PL" dirty="0" smtClean="0"/>
              <a:t> </a:t>
            </a:r>
            <a:r>
              <a:rPr lang="pl-PL" dirty="0" err="1" smtClean="0"/>
              <a:t>Pagano</a:t>
            </a:r>
            <a:r>
              <a:rPr lang="pl-PL" dirty="0" smtClean="0"/>
              <a:t>, </a:t>
            </a:r>
            <a:r>
              <a:rPr lang="pl-PL" dirty="0" err="1" smtClean="0"/>
              <a:t>Gianluca</a:t>
            </a:r>
            <a:r>
              <a:rPr lang="pl-PL" dirty="0" smtClean="0"/>
              <a:t> Maria </a:t>
            </a:r>
            <a:r>
              <a:rPr lang="pl-PL" dirty="0" err="1" smtClean="0"/>
              <a:t>Tavarelli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Zdjęcia:</a:t>
            </a:r>
            <a:r>
              <a:rPr lang="pl-PL" dirty="0" smtClean="0"/>
              <a:t> Roberto </a:t>
            </a:r>
            <a:r>
              <a:rPr lang="pl-PL" dirty="0" err="1" smtClean="0"/>
              <a:t>Forza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Muzyka:</a:t>
            </a:r>
            <a:r>
              <a:rPr lang="pl-PL" dirty="0" smtClean="0"/>
              <a:t> Marco </a:t>
            </a:r>
            <a:r>
              <a:rPr lang="pl-PL" dirty="0" err="1" smtClean="0"/>
              <a:t>Betta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Czas trwania:</a:t>
            </a:r>
            <a:r>
              <a:rPr lang="pl-PL" dirty="0" smtClean="0"/>
              <a:t> 105 minut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Montaż:</a:t>
            </a:r>
            <a:r>
              <a:rPr lang="pl-PL" dirty="0" smtClean="0"/>
              <a:t> Alessandro </a:t>
            </a:r>
            <a:r>
              <a:rPr lang="pl-PL" dirty="0" err="1" smtClean="0"/>
              <a:t>Heffler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b="1" dirty="0" smtClean="0"/>
              <a:t>Stacja telewizyjna: </a:t>
            </a:r>
            <a:r>
              <a:rPr lang="pl-PL" b="1" dirty="0" err="1" smtClean="0"/>
              <a:t>Zone</a:t>
            </a:r>
            <a:r>
              <a:rPr lang="pl-PL" b="1" dirty="0" smtClean="0"/>
              <a:t> Europa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Maria Montessori staje się nauczycielem…..</a:t>
            </a:r>
            <a:endParaRPr lang="pl-PL" dirty="0"/>
          </a:p>
        </p:txBody>
      </p:sp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06 stycznia 1907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-otwarcie </a:t>
            </a:r>
            <a:r>
              <a:rPr lang="pl-PL" b="1" smtClean="0">
                <a:solidFill>
                  <a:srgbClr val="7030A0"/>
                </a:solidFill>
              </a:rPr>
              <a:t>Casa dei bambini </a:t>
            </a:r>
            <a:r>
              <a:rPr lang="pl-PL" smtClean="0"/>
              <a:t>w rzymskiej  dzielnicy San Lorenzo dla ok. 50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zaniedbanych dzieci w wieku  2 – 6 lat.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 </a:t>
            </a:r>
            <a:r>
              <a:rPr lang="pl-PL" b="1" smtClean="0">
                <a:solidFill>
                  <a:srgbClr val="C00000"/>
                </a:solidFill>
              </a:rPr>
              <a:t>Odkrycie „polaryzacji uwagi”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-szczególna koncentracja na przedmiocie działania, prowadzi do rozwoju-normalizacji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Praca z cylindrami……</a:t>
            </a:r>
          </a:p>
        </p:txBody>
      </p:sp>
      <p:pic>
        <p:nvPicPr>
          <p:cNvPr id="27650" name="Picture 3" descr="C:\Documents and Settings\Małgosia\Moje dokumenty\Moje obrazy\einsatzzylinder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2573338"/>
            <a:ext cx="3429000" cy="2578100"/>
          </a:xfrm>
        </p:spPr>
      </p:pic>
      <p:pic>
        <p:nvPicPr>
          <p:cNvPr id="27651" name="Picture 4" descr="C:\Documents and Settings\Małgosia\Moje dokumenty\Moje obrazy\P103035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Montessori uczy się od dzieci….</a:t>
            </a:r>
          </a:p>
        </p:txBody>
      </p:sp>
      <p:pic>
        <p:nvPicPr>
          <p:cNvPr id="28674" name="Picture 2" descr="C:\Documents and Settings\Małgosia\Moje dokumenty\Moje obrazy\szorstkie-litery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M. Montessori staje się nauczycielem nauczycieli…..</a:t>
            </a:r>
            <a:endParaRPr lang="pl-PL" dirty="0"/>
          </a:p>
        </p:txBody>
      </p:sp>
      <p:sp>
        <p:nvSpPr>
          <p:cNvPr id="2969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>
                <a:solidFill>
                  <a:srgbClr val="FF0000"/>
                </a:solidFill>
              </a:rPr>
              <a:t>1909</a:t>
            </a:r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I  Międzynarodowy Kurs Szkoleniowy dla ok.100 nauczycieli </a:t>
            </a:r>
            <a:r>
              <a:rPr lang="pl-PL" smtClean="0"/>
              <a:t>w Rzymie; 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wydanie pierwszej książki 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 pol. wyd. </a:t>
            </a:r>
            <a:r>
              <a:rPr lang="pl-PL" b="1" i="1" smtClean="0"/>
              <a:t>„Domy dziecięce</a:t>
            </a:r>
            <a:r>
              <a:rPr lang="pl-PL" i="1" smtClean="0"/>
              <a:t>” </a:t>
            </a:r>
            <a:r>
              <a:rPr lang="pl-PL" smtClean="0"/>
              <a:t>1913</a:t>
            </a:r>
            <a:br>
              <a:rPr lang="pl-PL" smtClean="0"/>
            </a:br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Rozwój metody i teorii…..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/>
              <a:t>1910 – 1952                                                                     </a:t>
            </a:r>
            <a:r>
              <a:rPr lang="pl-PL" dirty="0" smtClean="0"/>
              <a:t>okres popularyzacji metody i rozwój teorii pedagogicznej: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* 38 kursów narodowych                                               i międzynarodowych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( Europa, Ameryka ,Azja)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*9 międzynarodowych kongresów  np.1937 r.            VI w Kopenhadze nt: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         „Wychowanie dla pokoju”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M. Montessori interesuje się człowiekiem od urodzenia do starości…..</a:t>
            </a:r>
          </a:p>
        </p:txBody>
      </p:sp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IX w Londynie w 1951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„Wychowanie jako pomoc dla naturalnego rozwoju dziecięcej psychiki od narodzin po uniwersytet”</a:t>
            </a:r>
          </a:p>
          <a:p>
            <a:pPr algn="ctr"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Maria Montessori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( 1870 – 1952 )</a:t>
            </a:r>
            <a:endParaRPr lang="pl-PL" dirty="0"/>
          </a:p>
        </p:txBody>
      </p:sp>
      <p:pic>
        <p:nvPicPr>
          <p:cNvPr id="14338" name="Picture 4" descr="C:\Documents and Settings\Małgosia\Moje dokumenty\Moje obrazy\maria-montesso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836738"/>
            <a:ext cx="3810000" cy="40513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cs typeface="Times New Roman" pitchFamily="18" charset="0"/>
              </a:rPr>
              <a:t>Montessori uczy się od dzieci….</a:t>
            </a:r>
            <a:endParaRPr lang="pl-PL" smtClean="0"/>
          </a:p>
        </p:txBody>
      </p:sp>
      <p:sp>
        <p:nvSpPr>
          <p:cNvPr id="3277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smtClean="0">
                <a:cs typeface="Times New Roman" pitchFamily="18" charset="0"/>
              </a:rPr>
              <a:t>W Indiach jedno z dzieci zapytało                         Marię Montessori:   </a:t>
            </a:r>
            <a:r>
              <a:rPr lang="pl-PL" b="1" i="1" smtClean="0">
                <a:cs typeface="Times New Roman" pitchFamily="18" charset="0"/>
              </a:rPr>
              <a:t>”Ile lat ma świat?....</a:t>
            </a:r>
          </a:p>
          <a:p>
            <a:pPr algn="ctr" eaLnBrk="1" hangingPunct="1">
              <a:buFontTx/>
              <a:buNone/>
            </a:pPr>
            <a:endParaRPr lang="pl-PL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pl-PL" smtClean="0">
                <a:cs typeface="Times New Roman" pitchFamily="18" charset="0"/>
              </a:rPr>
              <a:t>Pomysł czarnej wstęgi</a:t>
            </a:r>
          </a:p>
          <a:p>
            <a:pPr algn="ctr" eaLnBrk="1" hangingPunct="1">
              <a:buFontTx/>
              <a:buNone/>
            </a:pPr>
            <a:r>
              <a:rPr lang="pl-PL" smtClean="0">
                <a:cs typeface="Times New Roman" pitchFamily="18" charset="0"/>
              </a:rPr>
              <a:t>(35 m = 3,5 mld lat, dzisiaj 45 m)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3794" name="Picture 3" descr="C:\Documents and Settings\Małgosia\Moje dokumenty\Moje obrazy\das-schwarze-band-der-erdgeschichte-bild_34_400_4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357188"/>
            <a:ext cx="3810000" cy="3810000"/>
          </a:xfrm>
        </p:spPr>
      </p:pic>
      <p:pic>
        <p:nvPicPr>
          <p:cNvPr id="33795" name="Picture 2" descr="C:\Documents and Settings\Małgosia\Moje dokumenty\Moje obrazy\0_695_00_1012_49df0c099c7f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428625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Documents and Settings\Małgosia\Moje dokumenty\Moje obrazy\bild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873500"/>
            <a:ext cx="3987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Małgosia\Moje dokumenty\Moje obrazy\bild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2357438"/>
            <a:ext cx="29845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2700" b="1" dirty="0" smtClean="0"/>
              <a:t>1949</a:t>
            </a:r>
            <a:br>
              <a:rPr lang="pl-PL" sz="2700" b="1" dirty="0" smtClean="0"/>
            </a:br>
            <a:r>
              <a:rPr lang="pl-PL" sz="2700" b="1" dirty="0" smtClean="0"/>
              <a:t>wytypowanie M. Montessori do pokojowej nagrody Nobla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4818" name="Picture 2" descr="C:\Documents and Settings\Małgosia\Moje dokumenty\Moje obrazy\teachingchildren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1957388"/>
            <a:ext cx="6350000" cy="3810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 smtClean="0"/>
              <a:t>06 maja 1952</a:t>
            </a:r>
            <a:br>
              <a:rPr lang="pl-PL" sz="2700" b="1" dirty="0" smtClean="0"/>
            </a:br>
            <a:r>
              <a:rPr lang="pl-PL" sz="2700" b="1" dirty="0" smtClean="0"/>
              <a:t>nagła śmierć w małej miejscowości holenderskiej </a:t>
            </a:r>
            <a:r>
              <a:rPr lang="pl-PL" sz="2700" b="1" dirty="0" err="1" smtClean="0"/>
              <a:t>Noordvijk</a:t>
            </a:r>
            <a:r>
              <a:rPr lang="pl-PL" sz="2700" b="1" dirty="0" smtClean="0"/>
              <a:t> (</a:t>
            </a:r>
            <a:r>
              <a:rPr lang="pl-PL" sz="2700" b="1" dirty="0" err="1" smtClean="0"/>
              <a:t>Zee</a:t>
            </a:r>
            <a:r>
              <a:rPr lang="pl-PL" sz="2700" b="1" dirty="0" smtClean="0"/>
              <a:t>) ; tam zostaje pochowana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1" descr="Maria Montessori's Gr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785938"/>
            <a:ext cx="3924300" cy="2667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Przesłanie M. Montessori…</a:t>
            </a:r>
          </a:p>
        </p:txBody>
      </p:sp>
      <p:sp>
        <p:nvSpPr>
          <p:cNvPr id="3686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pl-PL" sz="4000" b="1" i="1" smtClean="0">
              <a:solidFill>
                <a:srgbClr val="0070C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pl-PL" sz="4000" b="1" i="1" smtClean="0">
                <a:solidFill>
                  <a:srgbClr val="0070C0"/>
                </a:solidFill>
              </a:rPr>
              <a:t>„Proszę Was , kochane  dzieci, które wszystko  potraficie, abyście   razem  ze mną budowały pokój na świecie              i pomiędzy ludźmi”</a:t>
            </a:r>
          </a:p>
          <a:p>
            <a:pPr algn="ctr"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smtClean="0"/>
              <a:t>M. Montessori na znaczku pocztowym i banknocie….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643188"/>
            <a:ext cx="2486025" cy="1971675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773238"/>
            <a:ext cx="4991100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tx2"/>
                </a:solidFill>
              </a:rPr>
              <a:t>Montessori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Okres międzywojenny –udział nauczyciele                 w kursach międzynarodowych, m.in.: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tx2"/>
                </a:solidFill>
              </a:rPr>
              <a:t>  Janina Pawłowska </a:t>
            </a:r>
            <a:r>
              <a:rPr lang="pl-PL" dirty="0" smtClean="0"/>
              <a:t>(kurs w Anglii w 1927 r.)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altLang="pl-PL" dirty="0" smtClean="0"/>
              <a:t>od roku </a:t>
            </a:r>
            <a:r>
              <a:rPr lang="pl-PL" altLang="pl-PL" b="1" dirty="0" smtClean="0"/>
              <a:t>1928</a:t>
            </a:r>
            <a:r>
              <a:rPr lang="pl-PL" altLang="pl-PL" dirty="0" smtClean="0"/>
              <a:t> była instruktorką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altLang="pl-PL" dirty="0" smtClean="0"/>
              <a:t>wychowania przedszkolnego i kierowniczką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altLang="pl-PL" b="1" dirty="0" smtClean="0"/>
              <a:t>Wydziału Oświaty i Kultury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altLang="pl-PL" b="1" dirty="0" smtClean="0"/>
              <a:t>Urzędu Miasta Łodzi</a:t>
            </a:r>
            <a:r>
              <a:rPr lang="pl-PL" altLang="pl-PL" dirty="0" smtClean="0"/>
              <a:t> 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Łódź, </a:t>
            </a:r>
            <a:r>
              <a:rPr lang="pl-PL" dirty="0" err="1" smtClean="0"/>
              <a:t>ul.Piotrkowska</a:t>
            </a:r>
            <a:r>
              <a:rPr lang="pl-PL" dirty="0" smtClean="0"/>
              <a:t> 94</a:t>
            </a:r>
            <a:br>
              <a:rPr lang="pl-PL" dirty="0" smtClean="0"/>
            </a:br>
            <a:r>
              <a:rPr lang="pl-PL" dirty="0" smtClean="0"/>
              <a:t> „Dom dziecięcy”</a:t>
            </a:r>
            <a:endParaRPr lang="pl-PL" dirty="0"/>
          </a:p>
        </p:txBody>
      </p:sp>
      <p:pic>
        <p:nvPicPr>
          <p:cNvPr id="39938" name="Picture 2" descr="C:\Documents and Settings\Małgosia\Moje dokumenty\Moje obrazy\Piotrkowska 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43063"/>
            <a:ext cx="6789738" cy="4525962"/>
          </a:xfrm>
        </p:spPr>
      </p:pic>
      <p:pic>
        <p:nvPicPr>
          <p:cNvPr id="39939" name="Picture 2" descr="C:\Documents and Settings\Małgosia\Moje dokumenty\Moje obrazy\Piotrkowska 94 Dom Dziecięcy Montesso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571625"/>
            <a:ext cx="2879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714375" y="2428875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Strzałka w dół 6"/>
          <p:cNvSpPr/>
          <p:nvPr/>
        </p:nvSpPr>
        <p:spPr>
          <a:xfrm>
            <a:off x="6429375" y="3000375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Łódź. </a:t>
            </a:r>
            <a:r>
              <a:rPr lang="pl-PL" dirty="0" err="1" smtClean="0"/>
              <a:t>ul.Traugutta</a:t>
            </a:r>
            <a:r>
              <a:rPr lang="pl-PL" dirty="0" smtClean="0"/>
              <a:t> 12 „Dom dziecięcy”</a:t>
            </a:r>
            <a:endParaRPr lang="pl-PL" dirty="0"/>
          </a:p>
        </p:txBody>
      </p:sp>
      <p:pic>
        <p:nvPicPr>
          <p:cNvPr id="40962" name="Picture 2" descr="C:\Documents and Settings\Małgosia\Moje dokumenty\Moje obrazy\Traugutta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5" name="Strzałka w dół 4"/>
          <p:cNvSpPr/>
          <p:nvPr/>
        </p:nvSpPr>
        <p:spPr>
          <a:xfrm>
            <a:off x="4214813" y="1357313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Oraz przy gimnazjach żeńskich:</a:t>
            </a:r>
          </a:p>
        </p:txBody>
      </p:sp>
      <p:sp>
        <p:nvSpPr>
          <p:cNvPr id="4198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ul. Piotrkowska 157 „Dom dziecięcy” 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ul. Wólczańska 23   „Dom dziecięcy” 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ul. Południowa 18  ”Dom Milusińskich”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i="1" smtClean="0">
                <a:solidFill>
                  <a:srgbClr val="002060"/>
                </a:solidFill>
              </a:rPr>
              <a:t>,, Pomóż mi samemu to zrobić ”</a:t>
            </a:r>
            <a:endParaRPr lang="pl-PL" smtClean="0"/>
          </a:p>
        </p:txBody>
      </p:sp>
      <p:pic>
        <p:nvPicPr>
          <p:cNvPr id="15362" name="Picture 2" descr="C:\Documents and Settings\Małgosia\Moje dokumenty\Moje obrazy\obowiazki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75" y="1600200"/>
            <a:ext cx="301625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 II wojnie św.</a:t>
            </a:r>
          </a:p>
        </p:txBody>
      </p:sp>
      <p:sp>
        <p:nvSpPr>
          <p:cNvPr id="4301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Od końca lat 80.tych rozwój teorii i praktyki…</a:t>
            </a:r>
          </a:p>
          <a:p>
            <a:pPr eaLnBrk="1" hangingPunct="1"/>
            <a:r>
              <a:rPr lang="pl-PL" smtClean="0"/>
              <a:t>Powstawanie placówek od żłobków po gimnazja….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4034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/>
            <a:endParaRPr lang="pl-PL" smtClean="0"/>
          </a:p>
          <a:p>
            <a:pPr algn="ctr" eaLnBrk="1" hangingPunct="1"/>
            <a:endParaRPr lang="pl-PL" smtClean="0"/>
          </a:p>
          <a:p>
            <a:pPr algn="ctr"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W Łodzi np. 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Przedszkole Miejskie </a:t>
            </a:r>
            <a:br>
              <a:rPr lang="pl-PL" smtClean="0"/>
            </a:br>
            <a:r>
              <a:rPr lang="pl-PL" smtClean="0"/>
              <a:t>nr 220</a:t>
            </a:r>
          </a:p>
        </p:txBody>
      </p:sp>
      <p:pic>
        <p:nvPicPr>
          <p:cNvPr id="44035" name="Picture 2" descr="C:\Documents and Settings\Małgosia\Moje dokumenty\Pobieranie\Fot Przedszko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20 lat 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olskiego Stowarzyszenia Montessori                                                                         ( historia: </a:t>
            </a:r>
            <a:r>
              <a:rPr lang="pl-PL" sz="2000" b="1" dirty="0" err="1" smtClean="0">
                <a:solidFill>
                  <a:schemeClr val="accent3">
                    <a:lumMod val="50000"/>
                  </a:schemeClr>
                </a:solidFill>
              </a:rPr>
              <a:t>www.montessori-centrum.pl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pl-PL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5058" name="Picture 6" descr="MONT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3288" y="3189288"/>
            <a:ext cx="4797425" cy="1347787"/>
          </a:xfrm>
          <a:solidFill>
            <a:srgbClr val="808000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 smtClean="0">
                <a:solidFill>
                  <a:srgbClr val="0070C0"/>
                </a:solidFill>
              </a:rPr>
              <a:t>Wychowanie </a:t>
            </a:r>
            <a:r>
              <a:rPr lang="pl-PL" b="1" dirty="0" smtClean="0">
                <a:solidFill>
                  <a:srgbClr val="0070C0"/>
                </a:solidFill>
              </a:rPr>
              <a:t>wg Marii Montessori i </a:t>
            </a:r>
            <a:r>
              <a:rPr lang="pl-PL" b="1" dirty="0" smtClean="0">
                <a:solidFill>
                  <a:srgbClr val="0070C0"/>
                </a:solidFill>
              </a:rPr>
              <a:t>jego cel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900" b="1" i="1" dirty="0" smtClean="0"/>
              <a:t>Wychowanie jest wspieraniem indywidualnego  i społecznego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900" b="1" i="1" dirty="0" smtClean="0"/>
              <a:t> rozwoju dziecka 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i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dirty="0" smtClean="0"/>
              <a:t>Celem wychowania jest </a:t>
            </a:r>
            <a:r>
              <a:rPr lang="pl-PL" b="1" i="1" dirty="0" smtClean="0">
                <a:solidFill>
                  <a:srgbClr val="C00000"/>
                </a:solidFill>
              </a:rPr>
              <a:t>„normalizacja”,  </a:t>
            </a:r>
            <a:r>
              <a:rPr lang="pl-PL" b="1" i="1" dirty="0" smtClean="0"/>
              <a:t>czyli wszechstronny rozwój dziecka na miarę jego możliwości.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i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dirty="0" smtClean="0">
                <a:solidFill>
                  <a:srgbClr val="FF0000"/>
                </a:solidFill>
              </a:rPr>
              <a:t>Co to znaczy</a:t>
            </a:r>
            <a:r>
              <a:rPr lang="pl-PL" b="1" i="1" dirty="0" smtClean="0">
                <a:solidFill>
                  <a:srgbClr val="FF0000"/>
                </a:solidFill>
              </a:rPr>
              <a:t>? Dziecko- człowieka będą charakteryzować następujące cechy: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i="1" smtClean="0">
                <a:solidFill>
                  <a:srgbClr val="002060"/>
                </a:solidFill>
              </a:rPr>
              <a:t>*Samodzielność</a:t>
            </a:r>
            <a:endParaRPr lang="pl-PL" b="1" smtClean="0"/>
          </a:p>
        </p:txBody>
      </p:sp>
      <p:pic>
        <p:nvPicPr>
          <p:cNvPr id="4" name="Obraz 96" descr="http://www.montessorimaterials.com/PhotoAlbum/Montessori%20at%20Home%20from%200-3/AtHome0-3years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643063"/>
            <a:ext cx="3810000" cy="3289300"/>
          </a:xfrm>
        </p:spPr>
      </p:pic>
      <p:pic>
        <p:nvPicPr>
          <p:cNvPr id="47107" name="Picture 2" descr="C:\Documents and Settings\Małgosia\Moje dokumenty\Moje obrazy\images[3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859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C:\Documents and Settings\Małgosia\Moje dokumenty\Moje obrazy\naucz-mnie-samodzielnosci-metoda-montessori-maja-pitamic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7861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C:\Documents and Settings\Małgosia\Moje dokumenty\Moje obrazy\feature_toddler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500563"/>
            <a:ext cx="2857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*Odpowiedzialność za siebie, </a:t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innych i świat</a:t>
            </a: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714625"/>
            <a:ext cx="1866900" cy="2324100"/>
          </a:xfrm>
        </p:spPr>
      </p:pic>
      <p:pic>
        <p:nvPicPr>
          <p:cNvPr id="48131" name="Picture 2" descr="C:\Documents and Settings\Małgosia\Moje dokumenty\Moje obrazy\ziemia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50018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002060"/>
                </a:solidFill>
              </a:rPr>
              <a:t>*Samodyscyplina</a:t>
            </a: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9154" name="Picture 2" descr="C:\Documents and Settings\Małgosia\Moje dokumenty\Moje obrazy\Bild2.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0000" y="2338388"/>
            <a:ext cx="4064000" cy="304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002060"/>
                </a:solidFill>
              </a:rPr>
              <a:t>*Pracowitość</a:t>
            </a: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071688"/>
            <a:ext cx="2790825" cy="2867025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786063"/>
            <a:ext cx="3171825" cy="239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i="1" dirty="0" smtClean="0">
                <a:solidFill>
                  <a:srgbClr val="002060"/>
                </a:solidFill>
              </a:rPr>
              <a:t>*</a:t>
            </a:r>
            <a:r>
              <a:rPr lang="pl-PL" b="1" i="1" dirty="0" smtClean="0">
                <a:solidFill>
                  <a:srgbClr val="002060"/>
                </a:solidFill>
              </a:rPr>
              <a:t>Wysoki poziom rozwoju społeczno – moralnego</a:t>
            </a:r>
            <a:endParaRPr lang="pl-PL" b="1" dirty="0"/>
          </a:p>
        </p:txBody>
      </p:sp>
      <p:pic>
        <p:nvPicPr>
          <p:cNvPr id="51202" name="Picture 2" descr="C:\Documents and Settings\Małgosia\Moje dokumenty\Moje obrazy\friend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6138" y="2700338"/>
            <a:ext cx="2371725" cy="23241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*</a:t>
            </a:r>
            <a:r>
              <a:rPr lang="pl-PL" b="1" i="1" dirty="0" smtClean="0">
                <a:solidFill>
                  <a:srgbClr val="002060"/>
                </a:solidFill>
              </a:rPr>
              <a:t>Miłość do ludzi, świata przyrody                     i kultury</a:t>
            </a: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52226" name="Picture 2" descr="C:\Documents and Settings\Małgosia\Moje dokumenty\Moje obrazy\alergia%20na%20zwierz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2027238"/>
            <a:ext cx="5397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Maria Montessori  - kim była?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l-PL" b="1" smtClean="0">
                <a:cs typeface="Times New Roman" pitchFamily="18" charset="0"/>
              </a:rPr>
              <a:t>Ur. 31 sierpnia 1870 - </a:t>
            </a:r>
            <a:r>
              <a:rPr lang="pl-PL" smtClean="0">
                <a:cs typeface="Times New Roman" pitchFamily="18" charset="0"/>
              </a:rPr>
              <a:t>Chiaravalle (Włochy)</a:t>
            </a:r>
            <a:endParaRPr lang="pl-PL" sz="700" smtClean="0"/>
          </a:p>
          <a:p>
            <a:pPr algn="ctr"/>
            <a:endParaRPr lang="pl-PL" sz="2000" smtClean="0">
              <a:latin typeface="Arial" charset="0"/>
            </a:endParaRPr>
          </a:p>
          <a:p>
            <a:pPr algn="ctr"/>
            <a:endParaRPr lang="pl-PL" sz="2000" smtClean="0">
              <a:latin typeface="Arial" charset="0"/>
            </a:endParaRPr>
          </a:p>
          <a:p>
            <a:pPr algn="ctr"/>
            <a:endParaRPr lang="pl-PL" sz="2000" smtClean="0">
              <a:latin typeface="Arial" charset="0"/>
            </a:endParaRPr>
          </a:p>
          <a:p>
            <a:pPr algn="ctr"/>
            <a:endParaRPr lang="pl-PL" sz="2000" smtClean="0">
              <a:latin typeface="Arial" charset="0"/>
            </a:endParaRPr>
          </a:p>
          <a:p>
            <a:pPr eaLnBrk="1" hangingPunct="1"/>
            <a:endParaRPr lang="pl-PL" smtClean="0"/>
          </a:p>
        </p:txBody>
      </p:sp>
      <p:pic>
        <p:nvPicPr>
          <p:cNvPr id="4" name="Obraz 4" descr="http://tbn2.google.com/images?q=tbn:ROMmVYuzpcdNwM:http://www.eurometeo.com/img/province-m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857500"/>
            <a:ext cx="1076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16" descr="http://commons.wikimedia.org/wiki/File:Chiaravalle-Stem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786063"/>
            <a:ext cx="10572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002060"/>
                </a:solidFill>
              </a:rPr>
              <a:t/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* Umiłowanie pokoju na świecie</a:t>
            </a:r>
            <a:br>
              <a:rPr lang="pl-PL" b="1" i="1" dirty="0" smtClean="0">
                <a:solidFill>
                  <a:srgbClr val="002060"/>
                </a:solidFill>
              </a:rPr>
            </a:br>
            <a:endParaRPr lang="pl-PL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3214688"/>
            <a:ext cx="2295525" cy="1666875"/>
          </a:xfrm>
        </p:spPr>
      </p:pic>
      <p:pic>
        <p:nvPicPr>
          <p:cNvPr id="53251" name="Picture 2" descr="C:\Documents and Settings\Małgosia\Moje dokumenty\Moje obrazy\4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3574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2.Ważna jest wiedza o rozwoju dziecka!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27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b="1" dirty="0" smtClean="0"/>
          </a:p>
          <a:p>
            <a:pPr algn="ctr" eaLnBrk="1" hangingPunct="1">
              <a:buFont typeface="Arial" charset="0"/>
              <a:buNone/>
            </a:pPr>
            <a:r>
              <a:rPr lang="pl-PL" b="1" dirty="0" smtClean="0"/>
              <a:t> *Dziecko :</a:t>
            </a:r>
            <a:endParaRPr lang="pl-PL" dirty="0" smtClean="0"/>
          </a:p>
          <a:p>
            <a:pPr algn="ctr" eaLnBrk="1" hangingPunct="1">
              <a:buFont typeface="Arial" charset="0"/>
              <a:buNone/>
            </a:pPr>
            <a:r>
              <a:rPr lang="pl-PL" b="1" dirty="0" smtClean="0"/>
              <a:t> </a:t>
            </a:r>
            <a:r>
              <a:rPr lang="pl-PL" b="1" dirty="0" smtClean="0">
                <a:solidFill>
                  <a:srgbClr val="00B050"/>
                </a:solidFill>
              </a:rPr>
              <a:t>„budowniczy samego siebie </a:t>
            </a:r>
          </a:p>
          <a:p>
            <a:pPr algn="ctr" eaLnBrk="1" hangingPunct="1">
              <a:buFont typeface="Arial" charset="0"/>
              <a:buNone/>
            </a:pPr>
            <a:r>
              <a:rPr lang="pl-PL" b="1" dirty="0" smtClean="0">
                <a:solidFill>
                  <a:srgbClr val="00B050"/>
                </a:solidFill>
              </a:rPr>
              <a:t>– architekt człowieczeństwa</a:t>
            </a:r>
            <a:r>
              <a:rPr lang="pl-PL" b="1" dirty="0" smtClean="0">
                <a:solidFill>
                  <a:srgbClr val="00B050"/>
                </a:solidFill>
              </a:rPr>
              <a:t>”</a:t>
            </a:r>
          </a:p>
          <a:p>
            <a:pPr algn="ctr" eaLnBrk="1" hangingPunct="1">
              <a:buFont typeface="Arial" charset="0"/>
              <a:buNone/>
            </a:pPr>
            <a:r>
              <a:rPr lang="pl-PL" b="1" dirty="0" smtClean="0">
                <a:solidFill>
                  <a:srgbClr val="00B050"/>
                </a:solidFill>
              </a:rPr>
              <a:t>Dziecko jest aktywne , chce działać, wówczas rozwija się jego umysł!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endParaRPr lang="pl-PL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Warunek rozwoju, podstawowa potrzeba….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29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sz="6000" b="1" i="1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pl-PL" sz="6000" b="1" i="1" dirty="0" smtClean="0">
                <a:solidFill>
                  <a:srgbClr val="C00000"/>
                </a:solidFill>
              </a:rPr>
              <a:t>„MLEKO I MIŁOŚĆ” </a:t>
            </a:r>
            <a:endParaRPr lang="pl-PL" sz="6000" b="1" i="1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pl-PL" sz="2400" b="1" i="1" dirty="0" smtClean="0">
                <a:solidFill>
                  <a:srgbClr val="C00000"/>
                </a:solidFill>
              </a:rPr>
              <a:t>Zaspokajanie potrzeb biologicznych, psychicznych                                     i duchowych….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pl-PL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0070C0"/>
                </a:solidFill>
              </a:rPr>
              <a:t/>
            </a:r>
            <a:br>
              <a:rPr lang="pl-PL" b="1" i="1" dirty="0" smtClean="0">
                <a:solidFill>
                  <a:srgbClr val="0070C0"/>
                </a:solidFill>
              </a:rPr>
            </a:br>
            <a:r>
              <a:rPr lang="pl-PL" b="1" i="1" dirty="0" smtClean="0">
                <a:solidFill>
                  <a:srgbClr val="0070C0"/>
                </a:solidFill>
              </a:rPr>
              <a:t>„Pomóż mi samemu to zrobić</a:t>
            </a:r>
            <a:r>
              <a:rPr lang="pl-PL" b="1" i="1" dirty="0" smtClean="0">
                <a:solidFill>
                  <a:srgbClr val="0070C0"/>
                </a:solidFill>
              </a:rPr>
              <a:t>” –</a:t>
            </a:r>
            <a:r>
              <a:rPr lang="pl-PL" sz="3100" b="1" i="1" dirty="0" smtClean="0">
                <a:solidFill>
                  <a:srgbClr val="0070C0"/>
                </a:solidFill>
              </a:rPr>
              <a:t>właściwa postawa dorosłych!</a:t>
            </a:r>
            <a:r>
              <a:rPr lang="pl-PL" b="1" i="1" dirty="0" smtClean="0">
                <a:solidFill>
                  <a:srgbClr val="0070C0"/>
                </a:solidFill>
              </a:rPr>
              <a:t/>
            </a:r>
            <a:br>
              <a:rPr lang="pl-PL" b="1" i="1" dirty="0" smtClean="0">
                <a:solidFill>
                  <a:srgbClr val="0070C0"/>
                </a:solidFill>
              </a:rPr>
            </a:br>
            <a:endParaRPr lang="pl-PL" b="1" dirty="0"/>
          </a:p>
        </p:txBody>
      </p:sp>
      <p:pic>
        <p:nvPicPr>
          <p:cNvPr id="56322" name="Picture 2" descr="C:\Documents and Settings\Małgosia\Moje dokumenty\Moje obrazy\hände_wasche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4500" y="1747838"/>
            <a:ext cx="3175000" cy="42291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/>
              <a:t> </a:t>
            </a: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</a:rPr>
              <a:t>Rozwój uwzględniający </a:t>
            </a:r>
            <a:br>
              <a:rPr lang="pl-PL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i="1" dirty="0" smtClean="0">
                <a:solidFill>
                  <a:schemeClr val="accent3">
                    <a:lumMod val="50000"/>
                  </a:schemeClr>
                </a:solidFill>
              </a:rPr>
              <a:t>„konstruktywny rytm życia”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5263" y="1600200"/>
            <a:ext cx="6213475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Rozwój od narodzin do dorosłości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….</a:t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700" dirty="0" smtClean="0">
                <a:solidFill>
                  <a:schemeClr val="accent3">
                    <a:lumMod val="50000"/>
                  </a:schemeClr>
                </a:solidFill>
              </a:rPr>
              <a:t>Ogromne znaczenie wczesnego dzieciństwa!</a:t>
            </a:r>
            <a:endParaRPr lang="pl-PL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5263" y="1600200"/>
            <a:ext cx="6213475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I. 0 – 6 r. ż. Faza sensoryczna</a:t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Dziecko jako „zmysłowy badacz”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1. Faza   0 - 3 r. ż. –absorbująca psychika; dziecko jako „nieświadomy twórca”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2. Faza   3- 6 r. ż. –rozwój świadomości –dziecko jako „świadomy pracownik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Faza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: 3 – 6 r. ż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czas przedszkolny: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Dziecko </a:t>
            </a:r>
            <a:r>
              <a:rPr lang="pl-PL" dirty="0" smtClean="0"/>
              <a:t>- </a:t>
            </a:r>
            <a:r>
              <a:rPr lang="pl-PL" b="1" dirty="0" smtClean="0"/>
              <a:t>”</a:t>
            </a:r>
            <a:r>
              <a:rPr lang="pl-PL" b="1" dirty="0" smtClean="0"/>
              <a:t>świadomy pracownik”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Dziecko zaczyna działać świadomie, celowo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Podejmuje świadomie decyzje: ”</a:t>
            </a:r>
            <a:r>
              <a:rPr lang="pl-PL" b="1" i="1" dirty="0" smtClean="0"/>
              <a:t>Ja chcę to zrobić </a:t>
            </a:r>
            <a:r>
              <a:rPr lang="pl-PL" b="1" i="1" dirty="0" smtClean="0"/>
              <a:t>samodzielnie !”;</a:t>
            </a:r>
            <a:endParaRPr lang="pl-PL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Porządkuje wrażenia wg </a:t>
            </a:r>
            <a:r>
              <a:rPr lang="pl-PL" dirty="0" smtClean="0"/>
              <a:t>kategorii;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Chętnie uczy się pisać i </a:t>
            </a:r>
            <a:r>
              <a:rPr lang="pl-PL" dirty="0" smtClean="0"/>
              <a:t>czytać;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Często pyta; ”</a:t>
            </a:r>
            <a:r>
              <a:rPr lang="pl-PL" b="1" i="1" dirty="0" smtClean="0"/>
              <a:t>Co to jest? </a:t>
            </a:r>
            <a:r>
              <a:rPr lang="pl-PL" b="1" i="1" dirty="0" smtClean="0"/>
              <a:t>Dlaczego”? </a:t>
            </a:r>
            <a:r>
              <a:rPr lang="pl-PL" dirty="0" smtClean="0"/>
              <a:t>Itp</a:t>
            </a:r>
            <a:r>
              <a:rPr lang="pl-PL" dirty="0" smtClean="0"/>
              <a:t>.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Staje się członkiem grupy( przedszkole </a:t>
            </a:r>
            <a:r>
              <a:rPr lang="pl-PL" dirty="0" smtClean="0"/>
              <a:t>) –znaczenie rozwoju społecznego!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Wrażliwe fazy w poszczególnych okresach rozwojowych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482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Okres życia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Wrażliwa faza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14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0 – 3</a:t>
                      </a:r>
                    </a:p>
                    <a:p>
                      <a:pPr marL="514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Absorbujący duch: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Ruch(chodzenie), język, porządek(rytuały)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14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3 - 6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Ruch (mała motoryka), porządek, język, zachowania społeczne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– 12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Moralność, uczucia religijne, nauka ( różne dziedziny wiedzy-wychowanie kosmiczne), wrażliwość na wartości: dobro-zło, sprawiedliwość …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13 - 18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Godność osobista, odpowiedzialność, wiara w siebie, we własne siły, szukanie sensu życia , budowanie światopoglądu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B050"/>
                </a:solidFill>
              </a:rPr>
              <a:t>3. Wychowanie – rola otoczenia….</a:t>
            </a: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857375"/>
            <a:ext cx="2314575" cy="2867025"/>
          </a:xfrm>
        </p:spPr>
      </p:pic>
      <p:pic>
        <p:nvPicPr>
          <p:cNvPr id="62467" name="Picture 3" descr="C:\Documents and Settings\Małgosia\Moje dokumenty\Moje obrazy\rechner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00025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/>
              <a:t/>
            </a:r>
            <a:br>
              <a:rPr lang="pl-PL" sz="3100" b="1" dirty="0"/>
            </a:br>
            <a:r>
              <a:rPr lang="pl-PL" sz="3100" b="1" dirty="0" smtClean="0"/>
              <a:t>1876 - 1883     </a:t>
            </a:r>
            <a:br>
              <a:rPr lang="pl-PL" sz="3100" b="1" dirty="0" smtClean="0"/>
            </a:br>
            <a:r>
              <a:rPr lang="pl-PL" sz="2200" b="1" dirty="0" smtClean="0"/>
              <a:t>   -nauka w 6–letniej szkole elementarnej  w </a:t>
            </a:r>
            <a:r>
              <a:rPr lang="pl-PL" sz="2200" b="1" dirty="0" smtClean="0"/>
              <a:t>Rzymie; w szkołach panował rygoryzm, zewnętrzna dyscyplina, nauczanie a nie kreatywne poznawanie świata…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endParaRPr lang="pl-PL" sz="2200" dirty="0"/>
          </a:p>
        </p:txBody>
      </p:sp>
      <p:pic>
        <p:nvPicPr>
          <p:cNvPr id="17410" name="Picture 2" descr="C:\Documents and Settings\Małgosia\Moje dokumenty\Moje obrazy\7401_2411200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75" y="2586038"/>
            <a:ext cx="3524250" cy="25527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dirty="0" smtClean="0"/>
              <a:t>Przygotowane otoczenie w przedszkolu</a:t>
            </a:r>
            <a:br>
              <a:rPr lang="pl-PL" sz="2800" b="1" dirty="0" smtClean="0"/>
            </a:br>
            <a:r>
              <a:rPr lang="pl-PL" sz="2800" b="1" dirty="0" smtClean="0"/>
              <a:t>Montessori –dostosowane do potrzeb rozwojowych!</a:t>
            </a:r>
            <a:endParaRPr lang="pl-PL" sz="2800" b="1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147888"/>
            <a:ext cx="6096000" cy="3429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Co jest tu ważne?</a:t>
            </a:r>
          </a:p>
        </p:txBody>
      </p:sp>
      <p:sp>
        <p:nvSpPr>
          <p:cNvPr id="64514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Meble dostosowane do wzrostu dzieci….</a:t>
            </a:r>
          </a:p>
          <a:p>
            <a:pPr eaLnBrk="1" hangingPunct="1"/>
            <a:endParaRPr lang="pl-PL" smtClean="0"/>
          </a:p>
        </p:txBody>
      </p:sp>
      <p:pic>
        <p:nvPicPr>
          <p:cNvPr id="64515" name="Picture 2" descr="C:\Documents and Settings\Małgosia\Moje dokumenty\Moje obrazy\images[3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4013" y="2938463"/>
            <a:ext cx="2466975" cy="1847850"/>
          </a:xfrm>
        </p:spPr>
      </p:pic>
      <p:pic>
        <p:nvPicPr>
          <p:cNvPr id="64516" name="Picture 3" descr="C:\Documents and Settings\Małgosia\Moje dokumenty\Moje obrazy\262334747013905515_nBkMIZBI_c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643063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 descr="C:\Documents and Settings\Małgosia\Moje dokumenty\Moje obrazy\images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4291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Pomoce rozwojowe</a:t>
            </a:r>
          </a:p>
        </p:txBody>
      </p:sp>
      <p:sp>
        <p:nvSpPr>
          <p:cNvPr id="65538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b="1" smtClean="0"/>
              <a:t>…dostosowane do potrzeb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 i zainteresowań dzieci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(faz rozwojowych)</a:t>
            </a:r>
          </a:p>
          <a:p>
            <a:pPr algn="ctr" eaLnBrk="1" hangingPunct="1"/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Np. nauka zawiązywania</a:t>
            </a:r>
          </a:p>
        </p:txBody>
      </p:sp>
      <p:pic>
        <p:nvPicPr>
          <p:cNvPr id="65539" name="Picture 2" descr="C:\Documents and Settings\Małgosia\Moje dokumenty\Moje obrazy\413451_web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Pomoce rozwojowe…..</a:t>
            </a:r>
          </a:p>
        </p:txBody>
      </p:sp>
      <p:sp>
        <p:nvSpPr>
          <p:cNvPr id="66562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…. dziecko interesuje się  gotowaniem, może samodzielnie przygotować posiłek….</a:t>
            </a:r>
          </a:p>
        </p:txBody>
      </p:sp>
      <p:pic>
        <p:nvPicPr>
          <p:cNvPr id="66563" name="Picture 2" descr="C:\Documents and Settings\Małgosia\Moje dokumenty\Moje obrazy\04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0" y="2433638"/>
            <a:ext cx="3810000" cy="28575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Pomoce rozwojowe…..</a:t>
            </a:r>
          </a:p>
        </p:txBody>
      </p:sp>
      <p:sp>
        <p:nvSpPr>
          <p:cNvPr id="67586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Gdy dziecko uczy się pojęć o świecie, np. „mały –duży”,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„gruby – cienki” itp. odnajdzie właściwe pomoce….</a:t>
            </a:r>
          </a:p>
        </p:txBody>
      </p:sp>
      <p:pic>
        <p:nvPicPr>
          <p:cNvPr id="67587" name="Picture 3" descr="C:\Documents and Settings\Małgosia\Moje dokumenty\Moje obrazy\Rosa%20Turm%20-%20braune%20Treppe%2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0" y="2347913"/>
            <a:ext cx="38100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Pomoce rozwojowe…..</a:t>
            </a:r>
          </a:p>
        </p:txBody>
      </p:sp>
      <p:sp>
        <p:nvSpPr>
          <p:cNvPr id="68610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D</a:t>
            </a:r>
            <a:r>
              <a:rPr lang="pl-PL" b="1" smtClean="0">
                <a:latin typeface="Arial" charset="0"/>
              </a:rPr>
              <a:t>u</a:t>
            </a:r>
            <a:r>
              <a:rPr lang="pl-PL" b="1" smtClean="0"/>
              <a:t>żą radością dla dzieci jest nauka liczenia…..</a:t>
            </a:r>
          </a:p>
        </p:txBody>
      </p:sp>
      <p:pic>
        <p:nvPicPr>
          <p:cNvPr id="68611" name="Picture 2" descr="C:\Documents and Settings\Małgosia\Moje dokumenty\Moje obrazy\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Pomoce rozwojowe…..</a:t>
            </a:r>
          </a:p>
        </p:txBody>
      </p:sp>
      <p:sp>
        <p:nvSpPr>
          <p:cNvPr id="69634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Nauczyć się pisać                      i czytać ?</a:t>
            </a:r>
          </a:p>
          <a:p>
            <a:pPr algn="ctr" eaLnBrk="1" hangingPunct="1"/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Jak najbardziej , zainteresowane dziecko  otrzyma wsparcie od nauczycielki…..</a:t>
            </a:r>
          </a:p>
        </p:txBody>
      </p:sp>
      <p:pic>
        <p:nvPicPr>
          <p:cNvPr id="69635" name="Picture 2" descr="C:\Documents and Settings\Małgosia\Moje dokumenty\Moje obrazy\cc0b34f8aa47babb584bec0cef879e1f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Pomoce rozwojowe…..</a:t>
            </a:r>
          </a:p>
        </p:txBody>
      </p:sp>
      <p:sp>
        <p:nvSpPr>
          <p:cNvPr id="70658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Świat przyrody i kultury dzieci poznają przez doświadczenie, działanie, eksperymentowanie, spacery i pracę                        z pomocami……</a:t>
            </a:r>
          </a:p>
        </p:txBody>
      </p:sp>
      <p:pic>
        <p:nvPicPr>
          <p:cNvPr id="70659" name="Picture 2" descr="C:\Documents and Settings\Małgosia\Moje dokumenty\Moje obrazy\montessori_2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1214438"/>
            <a:ext cx="4038600" cy="2916237"/>
          </a:xfrm>
        </p:spPr>
      </p:pic>
      <p:pic>
        <p:nvPicPr>
          <p:cNvPr id="70660" name="Picture 2" descr="C:\Documents and Settings\Małgosia\Moje dokumenty\Moje obrazy\naturetabl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0043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Co tu jest jeszcze ważne ?</a:t>
            </a:r>
          </a:p>
        </p:txBody>
      </p:sp>
      <p:sp>
        <p:nvSpPr>
          <p:cNvPr id="71682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z="2400" smtClean="0"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pl-PL" sz="2400" b="1" smtClean="0"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l-PL" sz="2400" b="1" smtClean="0">
                <a:cs typeface="Times New Roman" pitchFamily="18" charset="0"/>
              </a:rPr>
              <a:t>Miejsce na kącik religijny,                  w którym zainteresowane dziecko może się zatrzymać i doświadczyć Boga….. </a:t>
            </a:r>
          </a:p>
          <a:p>
            <a:pPr eaLnBrk="1" hangingPunct="1">
              <a:buFont typeface="Arial" charset="0"/>
              <a:buNone/>
            </a:pPr>
            <a:endParaRPr lang="pl-PL" sz="240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71683" name="Picture 5" descr="C:\Documents and Settings\Małgosia\Moje dokumenty\Moje obrazy\185362481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Rola ciszy….</a:t>
            </a:r>
          </a:p>
        </p:txBody>
      </p:sp>
      <p:sp>
        <p:nvSpPr>
          <p:cNvPr id="72706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2707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Bardzo cenne i lubiane przez dzieci są lekcje ciszy, chodzenie po elipsie</a:t>
            </a:r>
          </a:p>
        </p:txBody>
      </p:sp>
      <p:sp>
        <p:nvSpPr>
          <p:cNvPr id="72708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72709" name="Picture 2" descr="C:\Documents and Settings\Małgosia\Moje dokumenty\Moje obrazy\Linie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14563"/>
            <a:ext cx="2108200" cy="2540000"/>
          </a:xfr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214813"/>
            <a:ext cx="2867025" cy="223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Przeczucie…..</a:t>
            </a:r>
          </a:p>
        </p:txBody>
      </p:sp>
      <p:sp>
        <p:nvSpPr>
          <p:cNvPr id="1843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pl-PL" smtClean="0"/>
          </a:p>
          <a:p>
            <a:pPr algn="ctr"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Mając lat 10 mała Maria ciężko  zachorowała.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Do zatroskanej matki powiedziała znamienne słowa: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 co z </a:t>
            </a:r>
            <a:r>
              <a:rPr lang="pl-PL" b="1" dirty="0" smtClean="0"/>
              <a:t>wychowaniem estetycznym?</a:t>
            </a:r>
            <a:endParaRPr lang="pl-PL" b="1" dirty="0"/>
          </a:p>
        </p:txBody>
      </p:sp>
      <p:sp>
        <p:nvSpPr>
          <p:cNvPr id="73730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Malowanie, rysowanie, lepienie z plasteliny, śpiew, taniec, zabawy w teatr– to naturalne zainteresowania dzieci, które w przedszkolu są rozwijane…..</a:t>
            </a:r>
          </a:p>
          <a:p>
            <a:pPr algn="ctr" eaLnBrk="1" hangingPunct="1">
              <a:buFont typeface="Arial" charset="0"/>
              <a:buNone/>
            </a:pPr>
            <a:endParaRPr lang="pl-PL" b="1" smtClean="0"/>
          </a:p>
        </p:txBody>
      </p:sp>
      <p:pic>
        <p:nvPicPr>
          <p:cNvPr id="73731" name="Picture 2" descr="C:\Documents and Settings\Małgosia\Moje dokumenty\Moje obrazy\toddler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29238" y="1849438"/>
            <a:ext cx="2676525" cy="40290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Grupa dzieci </a:t>
            </a:r>
            <a:r>
              <a:rPr lang="pl-PL" dirty="0" smtClean="0"/>
              <a:t>w przedszkolu Montessori</a:t>
            </a:r>
            <a:endParaRPr lang="pl-PL" dirty="0"/>
          </a:p>
        </p:txBody>
      </p:sp>
      <p:sp>
        <p:nvSpPr>
          <p:cNvPr id="74754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b="1" smtClean="0"/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Dzieci uczą  się współpracować                        i pomagać sobie, gdyż grupa obejmuje trzy roczniki…..</a:t>
            </a:r>
          </a:p>
        </p:txBody>
      </p:sp>
      <p:pic>
        <p:nvPicPr>
          <p:cNvPr id="74755" name="Picture 2" descr="C:\Documents and Settings\Małgosia\Moje dokumenty\Moje obrazy\classroo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0125" y="1738313"/>
            <a:ext cx="3714750" cy="42481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7030A0"/>
                </a:solidFill>
              </a:rPr>
              <a:t>Nauczyciel….</a:t>
            </a:r>
          </a:p>
        </p:txBody>
      </p:sp>
      <p:sp>
        <p:nvSpPr>
          <p:cNvPr id="7577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pl-PL" smtClean="0"/>
          </a:p>
          <a:p>
            <a:pPr algn="ctr" eaLnBrk="1" hangingPunct="1">
              <a:buFont typeface="Arial" charset="0"/>
              <a:buNone/>
            </a:pPr>
            <a:r>
              <a:rPr lang="pl-PL" sz="3600" b="1" smtClean="0"/>
              <a:t>pomocnik, doradca, obserwator, cechujący się miłością</a:t>
            </a:r>
            <a:br>
              <a:rPr lang="pl-PL" sz="3600" b="1" smtClean="0"/>
            </a:br>
            <a:r>
              <a:rPr lang="pl-PL" sz="3600" b="1" smtClean="0"/>
              <a:t>do dziecka, odpowiedzialnością, pogłębioną wiedzą</a:t>
            </a:r>
            <a:br>
              <a:rPr lang="pl-PL" sz="3600" b="1" smtClean="0"/>
            </a:br>
            <a:r>
              <a:rPr lang="pl-PL" sz="3600" b="1" smtClean="0"/>
              <a:t>merytoryczną  z zakresu nauk                          o człowieku…</a:t>
            </a:r>
          </a:p>
          <a:p>
            <a:pPr algn="ctr" eaLnBrk="1" hangingPunct="1"/>
            <a:endParaRPr lang="pl-PL" sz="3600" b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Miłość i pomoc</a:t>
            </a:r>
            <a:r>
              <a:rPr lang="pl-PL" dirty="0" smtClean="0"/>
              <a:t>, to najważniejsze…..</a:t>
            </a:r>
            <a:endParaRPr lang="pl-PL" dirty="0"/>
          </a:p>
        </p:txBody>
      </p:sp>
      <p:pic>
        <p:nvPicPr>
          <p:cNvPr id="76802" name="Picture 5" descr="C:\Documents and Settings\Małgosia\Moje dokumenty\Moje obrazy\OakHavenImages2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1675" y="1614488"/>
            <a:ext cx="520065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Nauczyciel……</a:t>
            </a:r>
          </a:p>
        </p:txBody>
      </p:sp>
      <p:sp>
        <p:nvSpPr>
          <p:cNvPr id="7782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pl-PL" sz="4000" i="1" smtClean="0"/>
          </a:p>
          <a:p>
            <a:pPr algn="ctr" eaLnBrk="1" hangingPunct="1"/>
            <a:r>
              <a:rPr lang="pl-PL" sz="4000" b="1" i="1" smtClean="0"/>
              <a:t>ogarnia swym ciepłem, ale nie spala, pomaga, lecz nie wyręcza</a:t>
            </a:r>
            <a:r>
              <a:rPr lang="pl-PL" sz="4000" i="1" smtClean="0"/>
              <a:t>”,</a:t>
            </a:r>
            <a:br>
              <a:rPr lang="pl-PL" sz="4000" i="1" smtClean="0"/>
            </a:br>
            <a:r>
              <a:rPr lang="pl-PL" sz="4000" smtClean="0"/>
              <a:t>ściśle współpracuje z rodzicami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Montessori pisała bowiem: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dirty="0" smtClean="0"/>
              <a:t>„Jeśli rodzice uświadomią sobie,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dirty="0" smtClean="0"/>
              <a:t> że nie tworzą dziecka,</a:t>
            </a:r>
            <a:br>
              <a:rPr lang="pl-PL" b="1" i="1" dirty="0" smtClean="0"/>
            </a:br>
            <a:r>
              <a:rPr lang="pl-PL" b="1" i="1" dirty="0" smtClean="0"/>
              <a:t>ale pomagają mu stworzyć siebie,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dirty="0" smtClean="0"/>
              <a:t> to będą tym</a:t>
            </a:r>
            <a:br>
              <a:rPr lang="pl-PL" b="1" i="1" dirty="0" smtClean="0"/>
            </a:br>
            <a:r>
              <a:rPr lang="pl-PL" b="1" i="1" dirty="0" smtClean="0"/>
              <a:t>lepiej umieli spełnić swój obowiązek                          i wesprzeć je swą dalekowzrocznością.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dirty="0" smtClean="0"/>
              <a:t> Dziecko może dobrze się rozwijać tylko</a:t>
            </a:r>
            <a:br>
              <a:rPr lang="pl-PL" b="1" i="1" dirty="0" smtClean="0"/>
            </a:br>
            <a:r>
              <a:rPr lang="pl-PL" b="1" i="1" dirty="0" smtClean="0"/>
              <a:t>wtedy, gdy pomoc udzielana mu jest                         w stosownej formie”.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5.Praca wolna – szczególna forma zajęć w przedszkolu Montessori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987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4000" b="1" smtClean="0">
                <a:solidFill>
                  <a:srgbClr val="C00000"/>
                </a:solidFill>
              </a:rPr>
              <a:t>Wolność 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w sensie pedagogicznym to swoboda wyboru: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-przedmiotu pracy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-miejsca wykonania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-czasu potrzebnego do realizacji zadania</a:t>
            </a:r>
          </a:p>
          <a:p>
            <a:pPr algn="ctr"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Nauka dokonywania wyborów….</a:t>
            </a:r>
            <a:endParaRPr lang="pl-PL" dirty="0"/>
          </a:p>
        </p:txBody>
      </p:sp>
      <p:pic>
        <p:nvPicPr>
          <p:cNvPr id="80898" name="Picture 2" descr="C:\Documents and Settings\Małgosia\Moje dokumenty\Moje obrazy\foto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46400" y="1728788"/>
            <a:ext cx="3251200" cy="4267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Zamiast podsumowania: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przedszkole tradycyjne a Montessori</a:t>
            </a:r>
            <a:endParaRPr lang="pl-PL" dirty="0"/>
          </a:p>
        </p:txBody>
      </p:sp>
      <p:pic>
        <p:nvPicPr>
          <p:cNvPr id="81922" name="Picture 2" descr="C:\Documents and Settings\Małgosia\Moje dokumenty\Moje obrazy\Gminy_beda_zamykac_508830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38400"/>
            <a:ext cx="4038600" cy="2849563"/>
          </a:xfrm>
        </p:spPr>
      </p:pic>
      <p:pic>
        <p:nvPicPr>
          <p:cNvPr id="81923" name="Picture 5" descr="C:\Documents and Settings\Małgosia\Moje dokumenty\Moje obrazy\classroo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10125" y="1738313"/>
            <a:ext cx="3714750" cy="42481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Wychowanie: </a:t>
            </a:r>
            <a:br>
              <a:rPr lang="pl-PL" b="1" dirty="0" smtClean="0"/>
            </a:br>
            <a:r>
              <a:rPr lang="pl-PL" b="1" smtClean="0"/>
              <a:t>pomaganie a nie urabianie  </a:t>
            </a:r>
            <a:endParaRPr lang="pl-PL" b="1" dirty="0"/>
          </a:p>
        </p:txBody>
      </p:sp>
      <p:pic>
        <p:nvPicPr>
          <p:cNvPr id="82946" name="Picture 2" descr="C:\Documents and Settings\Małgosia\Moje dokumenty\Moje obrazy\nauczyciel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9650" y="2744788"/>
            <a:ext cx="2933700" cy="2238375"/>
          </a:xfrm>
        </p:spPr>
      </p:pic>
      <p:sp>
        <p:nvSpPr>
          <p:cNvPr id="8294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82948" name="Picture 3" descr="C:\Documents and Settings\Małgosia\Moje dokumenty\Moje obrazy\infant_toddle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2052638"/>
            <a:ext cx="3746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i="1" smtClean="0"/>
              <a:t/>
            </a:r>
            <a:br>
              <a:rPr lang="pl-PL" sz="2800" b="1" i="1" smtClean="0"/>
            </a:br>
            <a:r>
              <a:rPr lang="pl-PL" sz="2800" b="1" i="1" smtClean="0"/>
              <a:t>„Nie martw się, mamo, ja nie mogę umrzeć.</a:t>
            </a:r>
            <a:br>
              <a:rPr lang="pl-PL" sz="2800" b="1" i="1" smtClean="0"/>
            </a:br>
            <a:r>
              <a:rPr lang="pl-PL" sz="2800" b="1" i="1" smtClean="0"/>
              <a:t>Mam tyle do zrobienia w życiu!”</a:t>
            </a:r>
            <a:r>
              <a:rPr lang="pl-PL" sz="2800" b="1" smtClean="0">
                <a:solidFill>
                  <a:srgbClr val="009900"/>
                </a:solidFill>
              </a:rPr>
              <a:t> </a:t>
            </a:r>
            <a:br>
              <a:rPr lang="pl-PL" sz="2800" b="1" smtClean="0">
                <a:solidFill>
                  <a:srgbClr val="009900"/>
                </a:solidFill>
              </a:rPr>
            </a:br>
            <a:endParaRPr lang="pl-PL" sz="2800" b="1" smtClean="0"/>
          </a:p>
        </p:txBody>
      </p:sp>
      <p:pic>
        <p:nvPicPr>
          <p:cNvPr id="1945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1919288"/>
            <a:ext cx="2895600" cy="3886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Znani absolwenci szkół Montessori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założyciele </a:t>
            </a:r>
            <a:r>
              <a:rPr lang="pl-PL" dirty="0" err="1" smtClean="0"/>
              <a:t>Google’a</a:t>
            </a:r>
            <a:r>
              <a:rPr lang="pl-PL" dirty="0" smtClean="0"/>
              <a:t>: Larry </a:t>
            </a:r>
            <a:r>
              <a:rPr lang="pl-PL" dirty="0" smtClean="0"/>
              <a:t>Page i </a:t>
            </a:r>
            <a:r>
              <a:rPr lang="pl-PL" dirty="0" err="1" smtClean="0"/>
              <a:t>Sergey</a:t>
            </a:r>
            <a:r>
              <a:rPr lang="pl-PL" dirty="0" smtClean="0"/>
              <a:t> </a:t>
            </a:r>
            <a:r>
              <a:rPr lang="pl-PL" dirty="0" err="1" smtClean="0"/>
              <a:t>Bin</a:t>
            </a:r>
            <a:r>
              <a:rPr lang="pl-PL" dirty="0" smtClean="0"/>
              <a:t>;</a:t>
            </a:r>
          </a:p>
          <a:p>
            <a:r>
              <a:rPr lang="pl-PL" dirty="0" smtClean="0"/>
              <a:t>Anna Frank;</a:t>
            </a:r>
          </a:p>
          <a:p>
            <a:r>
              <a:rPr lang="pl-PL" dirty="0" smtClean="0"/>
              <a:t>Książę William i książę Harry z Anglii</a:t>
            </a:r>
          </a:p>
          <a:p>
            <a:r>
              <a:rPr lang="pl-PL" dirty="0" smtClean="0"/>
              <a:t>laureat Nagrody </a:t>
            </a:r>
            <a:r>
              <a:rPr lang="pl-PL" dirty="0" err="1" smtClean="0"/>
              <a:t>Nobra</a:t>
            </a:r>
            <a:r>
              <a:rPr lang="pl-PL" dirty="0" smtClean="0"/>
              <a:t>: Gabriel Garcia Marquez</a:t>
            </a:r>
          </a:p>
          <a:p>
            <a:r>
              <a:rPr lang="pl-PL" dirty="0" smtClean="0"/>
              <a:t>ojciec nowoczesnej ekonomii –Peter Drucker</a:t>
            </a:r>
          </a:p>
          <a:p>
            <a:r>
              <a:rPr lang="pl-PL" dirty="0" smtClean="0"/>
              <a:t>założyciel </a:t>
            </a:r>
            <a:r>
              <a:rPr lang="pl-PL" dirty="0" err="1" smtClean="0"/>
              <a:t>Wikipedii</a:t>
            </a:r>
            <a:r>
              <a:rPr lang="pl-PL" dirty="0" smtClean="0"/>
              <a:t>- Jimmy </a:t>
            </a:r>
            <a:r>
              <a:rPr lang="pl-PL" dirty="0" err="1" smtClean="0"/>
              <a:t>Wales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>
                <a:solidFill>
                  <a:schemeClr val="accent2"/>
                </a:solidFill>
              </a:rPr>
              <a:t>Wybrana literatura o pedagogice                       M. Montessori w języku polskim:</a:t>
            </a:r>
            <a:endParaRPr lang="pl-PL" sz="3600" b="1" dirty="0">
              <a:solidFill>
                <a:schemeClr val="accent2"/>
              </a:solidFill>
            </a:endParaRPr>
          </a:p>
        </p:txBody>
      </p:sp>
      <p:pic>
        <p:nvPicPr>
          <p:cNvPr id="6" name="Picture 4" descr="C:\Documents and Settings\Małgosia\Moje dokumenty\Zrozumieć nowa okladka 2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C:\Documents and Settings\Małgosia\Moje dokumenty\Moje obrazy\PL22_1675_4ae2ef8d0000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2071678"/>
            <a:ext cx="2600325" cy="3810000"/>
          </a:xfrm>
        </p:spPr>
      </p:pic>
      <p:pic>
        <p:nvPicPr>
          <p:cNvPr id="5" name="Picture 2" descr="C:\Documents and Settings\Małgosia\Moje dokumenty\Moje obrazy\PL21_1674_4ae2ef8cdfe3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928813"/>
            <a:ext cx="2600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Documents and Settings\Małgosia\Moje dokumenty\Moje obrazy\I467_418_4a0a8c35897cf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2143116"/>
            <a:ext cx="2638425" cy="3810000"/>
          </a:xfrm>
        </p:spPr>
      </p:pic>
      <p:pic>
        <p:nvPicPr>
          <p:cNvPr id="5" name="Picture 2" descr="C:\Documents and Settings\Małgosia\Moje dokumenty\Moje obrazy\5156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2857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Wydanie źródłowe </a:t>
            </a:r>
            <a:br>
              <a:rPr lang="pl-PL" dirty="0" smtClean="0"/>
            </a:br>
            <a:r>
              <a:rPr lang="pl-PL" sz="2000" dirty="0" smtClean="0"/>
              <a:t>(więcej: </a:t>
            </a:r>
            <a:r>
              <a:rPr lang="pl-PL" sz="2000" dirty="0" err="1" smtClean="0"/>
              <a:t>www.palatum.pl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pic>
        <p:nvPicPr>
          <p:cNvPr id="4" name="Symbol zastępczy zawartości 3" descr="http://www.palatum.pl/files/MM_Odkrycie-dziecka_okl_foto_410x6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0767" y="1600200"/>
            <a:ext cx="3082466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Uwaga!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Niniejsza prezentacja nie jest tożsama                        z wykładem przeprowadzonym dla Rodziców w dniach 24 i 25 marca 2015 r.</a:t>
            </a:r>
          </a:p>
          <a:p>
            <a:r>
              <a:rPr lang="pl-PL" dirty="0" smtClean="0"/>
              <a:t>Podjęte były wybrane wątki ,niektóre tylko zasygnalizowane, niektóre z racji czasu pominięte; inne poszerzone o postawione pytania….</a:t>
            </a:r>
          </a:p>
        </p:txBody>
      </p:sp>
    </p:spTree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i="1" dirty="0" smtClean="0">
                <a:solidFill>
                  <a:srgbClr val="00B050"/>
                </a:solidFill>
              </a:rPr>
              <a:t/>
            </a:r>
            <a:br>
              <a:rPr lang="pl-PL" sz="2800" b="1" i="1" dirty="0" smtClean="0">
                <a:solidFill>
                  <a:srgbClr val="00B050"/>
                </a:solidFill>
              </a:rPr>
            </a:br>
            <a:r>
              <a:rPr lang="pl-PL" sz="2800" b="1" i="1" dirty="0" smtClean="0">
                <a:solidFill>
                  <a:srgbClr val="00B050"/>
                </a:solidFill>
              </a:rPr>
              <a:t/>
            </a:r>
            <a:br>
              <a:rPr lang="pl-PL" sz="2800" b="1" i="1" dirty="0" smtClean="0">
                <a:solidFill>
                  <a:srgbClr val="00B050"/>
                </a:solidFill>
              </a:rPr>
            </a:br>
            <a:r>
              <a:rPr lang="pl-PL" sz="2800" b="1" i="1" dirty="0" smtClean="0">
                <a:solidFill>
                  <a:srgbClr val="00B050"/>
                </a:solidFill>
              </a:rPr>
              <a:t>Dziękuję </a:t>
            </a:r>
            <a:r>
              <a:rPr lang="pl-PL" sz="2800" b="1" i="1" dirty="0" smtClean="0">
                <a:solidFill>
                  <a:srgbClr val="00B050"/>
                </a:solidFill>
              </a:rPr>
              <a:t>za uwagę i życzę radości</a:t>
            </a:r>
            <a:br>
              <a:rPr lang="pl-PL" sz="2800" b="1" i="1" dirty="0" smtClean="0">
                <a:solidFill>
                  <a:srgbClr val="00B050"/>
                </a:solidFill>
              </a:rPr>
            </a:br>
            <a:r>
              <a:rPr lang="pl-PL" sz="2800" b="1" i="1" dirty="0" smtClean="0">
                <a:solidFill>
                  <a:srgbClr val="00B050"/>
                </a:solidFill>
              </a:rPr>
              <a:t>w towarzyszeniu dzieciom w rozwoju!</a:t>
            </a:r>
            <a:r>
              <a:rPr lang="pl-PL" b="1" i="1" dirty="0" smtClean="0">
                <a:solidFill>
                  <a:srgbClr val="00B050"/>
                </a:solidFill>
              </a:rPr>
              <a:t/>
            </a:r>
            <a:br>
              <a:rPr lang="pl-PL" b="1" i="1" dirty="0" smtClean="0">
                <a:solidFill>
                  <a:srgbClr val="00B050"/>
                </a:solidFill>
              </a:rPr>
            </a:br>
            <a:endParaRPr lang="pl-PL" dirty="0" smtClean="0"/>
          </a:p>
        </p:txBody>
      </p:sp>
      <p:sp>
        <p:nvSpPr>
          <p:cNvPr id="8397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algn="ctr" eaLnBrk="1" hangingPunct="1">
              <a:buFont typeface="Arial" charset="0"/>
              <a:buNone/>
            </a:pPr>
            <a:endParaRPr lang="pl-PL" b="1" i="1" dirty="0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pl-PL" b="1" i="1" dirty="0" smtClean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r>
              <a:rPr lang="pl-PL" sz="1800" dirty="0" smtClean="0"/>
              <a:t>Prezentację przygotowała :</a:t>
            </a:r>
          </a:p>
          <a:p>
            <a:pPr algn="ctr" eaLnBrk="1" hangingPunct="1">
              <a:buFontTx/>
              <a:buNone/>
            </a:pPr>
            <a:r>
              <a:rPr lang="pl-PL" sz="1800" b="1" dirty="0" smtClean="0"/>
              <a:t>Dr Małgorzata </a:t>
            </a:r>
            <a:r>
              <a:rPr lang="pl-PL" sz="1800" b="1" dirty="0" err="1" smtClean="0"/>
              <a:t>Miksza</a:t>
            </a:r>
            <a:endParaRPr lang="pl-PL" sz="1800" b="1" dirty="0" smtClean="0"/>
          </a:p>
          <a:p>
            <a:pPr algn="ctr" eaLnBrk="1" hangingPunct="1">
              <a:buFontTx/>
              <a:buNone/>
            </a:pPr>
            <a:r>
              <a:rPr lang="pl-PL" sz="1800" b="1" dirty="0" smtClean="0"/>
              <a:t>Polskie Stowarzyszenie Montessori</a:t>
            </a:r>
          </a:p>
          <a:p>
            <a:pPr algn="ctr" eaLnBrk="1" hangingPunct="1">
              <a:buFontTx/>
              <a:buNone/>
            </a:pPr>
            <a:r>
              <a:rPr lang="pl-PL" sz="1800" b="1" i="1" dirty="0" smtClean="0"/>
              <a:t>Katedra Teorii Wychowania Uniwersytetu Łódzkiego</a:t>
            </a:r>
          </a:p>
        </p:txBody>
      </p:sp>
      <p:pic>
        <p:nvPicPr>
          <p:cNvPr id="9" name="Picture 3" descr="C:\Documents and Settings\Małgosia\Moje dokumenty\Moje obrazy\kwiaty061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071678"/>
            <a:ext cx="1857375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Droga do medycyny……</a:t>
            </a:r>
          </a:p>
        </p:txBody>
      </p:sp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b="1" smtClean="0"/>
              <a:t>1883 – 1890   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   nauka w średniej szkole</a:t>
            </a:r>
            <a:br>
              <a:rPr lang="pl-PL" smtClean="0"/>
            </a:br>
            <a:r>
              <a:rPr lang="pl-PL" smtClean="0"/>
              <a:t>techniczno -  przyrodniczej dla chłopców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/>
              <a:t>1890 –1892     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/>
              <a:t>  studia matematyczne i  przyrodnicze na Uniwersytecie  Rzymskim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>
                <a:solidFill>
                  <a:srgbClr val="C00000"/>
                </a:solidFill>
              </a:rPr>
              <a:t>1892 – 1896   </a:t>
            </a:r>
          </a:p>
          <a:p>
            <a:pPr algn="ctr" eaLnBrk="1" hangingPunct="1">
              <a:buFont typeface="Arial" charset="0"/>
              <a:buNone/>
            </a:pPr>
            <a:r>
              <a:rPr lang="pl-PL" b="1" smtClean="0">
                <a:solidFill>
                  <a:srgbClr val="C00000"/>
                </a:solidFill>
              </a:rPr>
              <a:t>  studia medyczne na Uniwersytecie Rzymskim</a:t>
            </a:r>
          </a:p>
          <a:p>
            <a:pPr algn="ctr" eaLnBrk="1" hangingPunct="1"/>
            <a:endParaRPr lang="pl-PL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M. Montessori –pierwszym lekarzem we Włoszech……</a:t>
            </a:r>
            <a:endParaRPr lang="pl-PL" dirty="0"/>
          </a:p>
        </p:txBody>
      </p:sp>
      <p:sp>
        <p:nvSpPr>
          <p:cNvPr id="2150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l-PL" b="1" dirty="0" smtClean="0"/>
          </a:p>
          <a:p>
            <a:pPr algn="ctr" eaLnBrk="1" hangingPunct="1">
              <a:buFont typeface="Arial" charset="0"/>
              <a:buNone/>
            </a:pPr>
            <a:r>
              <a:rPr lang="pl-PL" b="1" dirty="0" smtClean="0">
                <a:solidFill>
                  <a:srgbClr val="0070C0"/>
                </a:solidFill>
              </a:rPr>
              <a:t>Jako pierwsza kobieta we Włoszech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uzyskuje tytuł </a:t>
            </a:r>
            <a:r>
              <a:rPr lang="pl-PL" b="1" dirty="0" err="1" smtClean="0">
                <a:solidFill>
                  <a:srgbClr val="0070C0"/>
                </a:solidFill>
              </a:rPr>
              <a:t>Dottoressa</a:t>
            </a:r>
            <a:r>
              <a:rPr lang="pl-PL" b="1" dirty="0" smtClean="0">
                <a:solidFill>
                  <a:srgbClr val="0070C0"/>
                </a:solidFill>
              </a:rPr>
              <a:t>” w dziedzinie psychiatrii</a:t>
            </a:r>
          </a:p>
          <a:p>
            <a:pPr algn="ctr" eaLnBrk="1" hangingPunct="1">
              <a:buFont typeface="Arial" charset="0"/>
              <a:buNone/>
            </a:pPr>
            <a:r>
              <a:rPr lang="pl-PL" sz="2400" dirty="0" smtClean="0"/>
              <a:t>Podejmuje pracę w  Klinice Psychiatrycznej .                                                      Obserwacje dzieci upośledzonych –pierwsze </a:t>
            </a:r>
            <a:r>
              <a:rPr lang="pl-PL" sz="2400" dirty="0" smtClean="0"/>
              <a:t>wnioski: wszystkie dzieci, nawet te z zaburzeniami rozwojowymi  potrzebują </a:t>
            </a:r>
            <a:r>
              <a:rPr lang="pl-PL" sz="2400" b="1" dirty="0" smtClean="0"/>
              <a:t>pomocy pedagogicznej</a:t>
            </a:r>
            <a:r>
              <a:rPr lang="pl-PL" sz="2400" dirty="0" smtClean="0"/>
              <a:t>!</a:t>
            </a:r>
            <a:endParaRPr lang="pl-PL" sz="2400" b="1" dirty="0" smtClean="0"/>
          </a:p>
          <a:p>
            <a:pPr algn="ctr" eaLnBrk="1" hangingPunct="1"/>
            <a:endParaRPr lang="pl-PL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1237</Words>
  <Application>Microsoft Office PowerPoint</Application>
  <PresentationFormat>Pokaz na ekranie (4:3)</PresentationFormat>
  <Paragraphs>260</Paragraphs>
  <Slides>76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76</vt:i4>
      </vt:variant>
    </vt:vector>
  </HeadingPairs>
  <TitlesOfParts>
    <vt:vector size="77" baseType="lpstr">
      <vt:lpstr>Motyw pakietu Office</vt:lpstr>
      <vt:lpstr>Maria Montessori  o wychowaniu dziecka</vt:lpstr>
      <vt:lpstr>Maria Montessori ( 1870 – 1952 )</vt:lpstr>
      <vt:lpstr>,, Pomóż mi samemu to zrobić ”</vt:lpstr>
      <vt:lpstr> Maria Montessori  - kim była? </vt:lpstr>
      <vt:lpstr>  1876 - 1883         -nauka w 6–letniej szkole elementarnej  w Rzymie; w szkołach panował rygoryzm, zewnętrzna dyscyplina, nauczanie a nie kreatywne poznawanie świata… </vt:lpstr>
      <vt:lpstr>Przeczucie…..</vt:lpstr>
      <vt:lpstr> „Nie martw się, mamo, ja nie mogę umrzeć. Mam tyle do zrobienia w życiu!”  </vt:lpstr>
      <vt:lpstr>Droga do medycyny……</vt:lpstr>
      <vt:lpstr>M. Montessori –pierwszym lekarzem we Włoszech……</vt:lpstr>
      <vt:lpstr>Z synem Mario….</vt:lpstr>
      <vt:lpstr>Razem odwiedzali przedszkola…..</vt:lpstr>
      <vt:lpstr>Film: Prawdziwa historia Marii Montessori</vt:lpstr>
      <vt:lpstr>Prawdziwa historia Marii Montessori Una vita per bambini</vt:lpstr>
      <vt:lpstr>Maria Montessori staje się nauczycielem…..</vt:lpstr>
      <vt:lpstr>Praca z cylindrami……</vt:lpstr>
      <vt:lpstr>Montessori uczy się od dzieci….</vt:lpstr>
      <vt:lpstr>M. Montessori staje się nauczycielem nauczycieli…..</vt:lpstr>
      <vt:lpstr>Rozwój metody i teorii…..</vt:lpstr>
      <vt:lpstr>M. Montessori interesuje się człowiekiem od urodzenia do starości…..</vt:lpstr>
      <vt:lpstr>Montessori uczy się od dzieci….</vt:lpstr>
      <vt:lpstr>Slajd 21</vt:lpstr>
      <vt:lpstr>  1949 wytypowanie M. Montessori do pokojowej nagrody Nobla </vt:lpstr>
      <vt:lpstr> 06 maja 1952 nagła śmierć w małej miejscowości holenderskiej Noordvijk (Zee) ; tam zostaje pochowana </vt:lpstr>
      <vt:lpstr>Przesłanie M. Montessori…</vt:lpstr>
      <vt:lpstr>M. Montessori na znaczku pocztowym i banknocie….</vt:lpstr>
      <vt:lpstr>Montessori w Polsce</vt:lpstr>
      <vt:lpstr>Łódź, ul.Piotrkowska 94  „Dom dziecięcy”</vt:lpstr>
      <vt:lpstr>Łódź. ul.Traugutta 12 „Dom dziecięcy”</vt:lpstr>
      <vt:lpstr>Oraz przy gimnazjach żeńskich:</vt:lpstr>
      <vt:lpstr>Po II wojnie św.</vt:lpstr>
      <vt:lpstr>Slajd 31</vt:lpstr>
      <vt:lpstr>20 lat Polskiego Stowarzyszenia Montessori                                                                         ( historia: www.montessori-centrum.pl)</vt:lpstr>
      <vt:lpstr>Wychowanie wg Marii Montessori i jego cel</vt:lpstr>
      <vt:lpstr>*Samodzielność</vt:lpstr>
      <vt:lpstr> *Odpowiedzialność za siebie,  innych i świat </vt:lpstr>
      <vt:lpstr>*Samodyscyplina </vt:lpstr>
      <vt:lpstr>*Pracowitość </vt:lpstr>
      <vt:lpstr>*Wysoki poziom rozwoju społeczno – moralnego</vt:lpstr>
      <vt:lpstr> *Miłość do ludzi, świata przyrody                     i kultury </vt:lpstr>
      <vt:lpstr> * Umiłowanie pokoju na świecie </vt:lpstr>
      <vt:lpstr>2.Ważna jest wiedza o rozwoju dziecka!</vt:lpstr>
      <vt:lpstr>Warunek rozwoju, podstawowa potrzeba….</vt:lpstr>
      <vt:lpstr> „Pomóż mi samemu to zrobić” –właściwa postawa dorosłych! </vt:lpstr>
      <vt:lpstr> Rozwój uwzględniający  „konstruktywny rytm życia”</vt:lpstr>
      <vt:lpstr>Rozwój od narodzin do dorosłości…. Ogromne znaczenie wczesnego dzieciństwa!</vt:lpstr>
      <vt:lpstr>I. 0 – 6 r. ż. Faza sensoryczna </vt:lpstr>
      <vt:lpstr>  Faza: 3 – 6 r. ż. czas przedszkolny: </vt:lpstr>
      <vt:lpstr>Wrażliwe fazy w poszczególnych okresach rozwojowych</vt:lpstr>
      <vt:lpstr>3. Wychowanie – rola otoczenia….</vt:lpstr>
      <vt:lpstr>Przygotowane otoczenie w przedszkolu Montessori –dostosowane do potrzeb rozwojowych!</vt:lpstr>
      <vt:lpstr>Co jest tu ważne?</vt:lpstr>
      <vt:lpstr>Pomoce rozwojowe</vt:lpstr>
      <vt:lpstr>Pomoce rozwojowe…..</vt:lpstr>
      <vt:lpstr>Pomoce rozwojowe…..</vt:lpstr>
      <vt:lpstr>Pomoce rozwojowe…..</vt:lpstr>
      <vt:lpstr>Pomoce rozwojowe…..</vt:lpstr>
      <vt:lpstr>Pomoce rozwojowe…..</vt:lpstr>
      <vt:lpstr>Co tu jest jeszcze ważne ?</vt:lpstr>
      <vt:lpstr>Rola ciszy….</vt:lpstr>
      <vt:lpstr>A co z wychowaniem estetycznym?</vt:lpstr>
      <vt:lpstr>Grupa dzieci w przedszkolu Montessori</vt:lpstr>
      <vt:lpstr>Nauczyciel….</vt:lpstr>
      <vt:lpstr>Miłość i pomoc, to najważniejsze…..</vt:lpstr>
      <vt:lpstr>Nauczyciel……</vt:lpstr>
      <vt:lpstr>Montessori pisała bowiem:</vt:lpstr>
      <vt:lpstr>5.Praca wolna – szczególna forma zajęć w przedszkolu Montessori</vt:lpstr>
      <vt:lpstr> Nauka dokonywania wyborów….</vt:lpstr>
      <vt:lpstr>Zamiast podsumowania:  przedszkole tradycyjne a Montessori</vt:lpstr>
      <vt:lpstr>Wychowanie:  pomaganie a nie urabianie  </vt:lpstr>
      <vt:lpstr>Znani absolwenci szkół Montessori </vt:lpstr>
      <vt:lpstr>Wybrana literatura o pedagogice                       M. Montessori w języku polskim:</vt:lpstr>
      <vt:lpstr>Slajd 72</vt:lpstr>
      <vt:lpstr>Slajd 73</vt:lpstr>
      <vt:lpstr>Wydanie źródłowe  (więcej: www.palatum.pl)</vt:lpstr>
      <vt:lpstr>Uwaga!</vt:lpstr>
      <vt:lpstr>  Dziękuję za uwagę i życzę radości w towarzyszeniu dzieciom w rozwoju!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Wychowanie w przedszkolu Montessori</dc:title>
  <dc:creator>Miksza</dc:creator>
  <cp:lastModifiedBy>Miksza</cp:lastModifiedBy>
  <cp:revision>53</cp:revision>
  <dcterms:created xsi:type="dcterms:W3CDTF">2012-05-16T07:01:45Z</dcterms:created>
  <dcterms:modified xsi:type="dcterms:W3CDTF">2015-03-26T19:53:23Z</dcterms:modified>
</cp:coreProperties>
</file>